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40F3263-6AF5-48DC-8136-CC54A4009666}" type="datetimeFigureOut">
              <a:rPr lang="en-GB" smtClean="0"/>
              <a:t>02/03/2017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2899411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0F3263-6AF5-48DC-8136-CC54A4009666}" type="datetimeFigureOut">
              <a:rPr lang="en-GB" smtClean="0"/>
              <a:t>02/03/2017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67831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0F3263-6AF5-48DC-8136-CC54A4009666}" type="datetimeFigureOut">
              <a:rPr lang="en-GB" smtClean="0"/>
              <a:t>02/03/2017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331876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0F3263-6AF5-48DC-8136-CC54A4009666}" type="datetimeFigureOut">
              <a:rPr lang="en-GB" smtClean="0"/>
              <a:t>02/03/2017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270308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0F3263-6AF5-48DC-8136-CC54A4009666}" type="datetimeFigureOut">
              <a:rPr lang="en-GB" smtClean="0"/>
              <a:t>02/03/2017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567399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40F3263-6AF5-48DC-8136-CC54A4009666}" type="datetimeFigureOut">
              <a:rPr lang="en-GB" smtClean="0"/>
              <a:t>02/03/2017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2006607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40F3263-6AF5-48DC-8136-CC54A4009666}" type="datetimeFigureOut">
              <a:rPr lang="en-GB" smtClean="0"/>
              <a:t>02/03/2017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2892390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40F3263-6AF5-48DC-8136-CC54A4009666}" type="datetimeFigureOut">
              <a:rPr lang="en-GB" smtClean="0"/>
              <a:t>02/03/2017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3570275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F3263-6AF5-48DC-8136-CC54A4009666}" type="datetimeFigureOut">
              <a:rPr lang="en-GB" smtClean="0"/>
              <a:t>02/03/2017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40392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F3263-6AF5-48DC-8136-CC54A4009666}" type="datetimeFigureOut">
              <a:rPr lang="en-GB" smtClean="0"/>
              <a:t>02/03/2017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376190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F3263-6AF5-48DC-8136-CC54A4009666}" type="datetimeFigureOut">
              <a:rPr lang="en-GB" smtClean="0"/>
              <a:t>02/03/2017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205522-4BF0-40F5-9766-D4C153FECC4F}" type="slidenum">
              <a:rPr lang="en-GB" smtClean="0"/>
              <a:t>‹#›</a:t>
            </a:fld>
            <a:endParaRPr lang="en-GB"/>
          </a:p>
        </p:txBody>
      </p:sp>
    </p:spTree>
    <p:extLst>
      <p:ext uri="{BB962C8B-B14F-4D97-AF65-F5344CB8AC3E}">
        <p14:creationId xmlns:p14="http://schemas.microsoft.com/office/powerpoint/2010/main" val="1411860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F3263-6AF5-48DC-8136-CC54A4009666}" type="datetimeFigureOut">
              <a:rPr lang="en-GB" smtClean="0"/>
              <a:t>02/03/2017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205522-4BF0-40F5-9766-D4C153FECC4F}" type="slidenum">
              <a:rPr lang="en-GB" smtClean="0"/>
              <a:t>‹#›</a:t>
            </a:fld>
            <a:endParaRPr lang="en-GB"/>
          </a:p>
        </p:txBody>
      </p:sp>
    </p:spTree>
    <p:extLst>
      <p:ext uri="{BB962C8B-B14F-4D97-AF65-F5344CB8AC3E}">
        <p14:creationId xmlns:p14="http://schemas.microsoft.com/office/powerpoint/2010/main" val="2405449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The Central School Services NFF </a:t>
            </a:r>
            <a:endParaRPr lang="en-GB" b="1" dirty="0"/>
          </a:p>
        </p:txBody>
      </p:sp>
      <p:sp>
        <p:nvSpPr>
          <p:cNvPr id="3" name="Subtitle 2"/>
          <p:cNvSpPr>
            <a:spLocks noGrp="1"/>
          </p:cNvSpPr>
          <p:nvPr>
            <p:ph type="subTitle" idx="1"/>
          </p:nvPr>
        </p:nvSpPr>
        <p:spPr/>
        <p:txBody>
          <a:bodyPr/>
          <a:lstStyle/>
          <a:p>
            <a:endParaRPr lang="en-GB" dirty="0"/>
          </a:p>
        </p:txBody>
      </p:sp>
      <p:pic>
        <p:nvPicPr>
          <p:cNvPr id="4" name="Picture 2" descr="the teachers union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3630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a:bodyPr>
          <a:lstStyle/>
          <a:p>
            <a:r>
              <a:rPr lang="en-GB" sz="2000" b="1" dirty="0" smtClean="0">
                <a:latin typeface="Arial" panose="020B0604020202020204" pitchFamily="34" charset="0"/>
                <a:cs typeface="Arial" panose="020B0604020202020204" pitchFamily="34" charset="0"/>
              </a:rPr>
              <a:t>The Future Role of LAs</a:t>
            </a:r>
            <a:endParaRPr lang="en-GB" sz="2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484784"/>
            <a:ext cx="8229600" cy="4525963"/>
          </a:xfrm>
        </p:spPr>
        <p:txBody>
          <a:bodyPr>
            <a:noAutofit/>
          </a:bodyPr>
          <a:lstStyle/>
          <a:p>
            <a:pPr algn="jus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LAs will continue to have a role in the provision of education after 2020, including:</a:t>
            </a:r>
          </a:p>
          <a:p>
            <a:pPr lvl="1" indent="-382588" algn="just">
              <a:buFont typeface="Wingdings" panose="05000000000000000000" pitchFamily="2" charset="2"/>
              <a:buChar char="§"/>
            </a:pPr>
            <a:r>
              <a:rPr lang="en-GB" sz="1600" dirty="0">
                <a:latin typeface="Arial" panose="020B0604020202020204" pitchFamily="34" charset="0"/>
                <a:cs typeface="Arial" panose="020B0604020202020204" pitchFamily="34" charset="0"/>
              </a:rPr>
              <a:t>m</a:t>
            </a:r>
            <a:r>
              <a:rPr lang="en-GB" sz="1600" dirty="0" smtClean="0">
                <a:latin typeface="Arial" panose="020B0604020202020204" pitchFamily="34" charset="0"/>
                <a:cs typeface="Arial" panose="020B0604020202020204" pitchFamily="34" charset="0"/>
              </a:rPr>
              <a:t>aintaining schools;</a:t>
            </a:r>
          </a:p>
          <a:p>
            <a:pPr lvl="1" indent="-382588" algn="just">
              <a:buFont typeface="Wingdings" panose="05000000000000000000" pitchFamily="2" charset="2"/>
              <a:buChar char="§"/>
            </a:pPr>
            <a:r>
              <a:rPr lang="en-GB" sz="1600" dirty="0" smtClean="0">
                <a:latin typeface="Arial" panose="020B0604020202020204" pitchFamily="34" charset="0"/>
                <a:cs typeface="Arial" panose="020B0604020202020204" pitchFamily="34" charset="0"/>
              </a:rPr>
              <a:t>providing key statutory services;</a:t>
            </a:r>
          </a:p>
          <a:p>
            <a:pPr lvl="1" indent="-382588" algn="just">
              <a:buFont typeface="Wingdings" panose="05000000000000000000" pitchFamily="2" charset="2"/>
              <a:buChar char="§"/>
            </a:pPr>
            <a:r>
              <a:rPr lang="en-GB" sz="1600" dirty="0" smtClean="0">
                <a:latin typeface="Arial" panose="020B0604020202020204" pitchFamily="34" charset="0"/>
                <a:cs typeface="Arial" panose="020B0604020202020204" pitchFamily="34" charset="0"/>
              </a:rPr>
              <a:t>providing non-statutory services, including school improvement;</a:t>
            </a:r>
          </a:p>
          <a:p>
            <a:pPr lvl="1" indent="-382588" algn="just">
              <a:buFont typeface="Wingdings" panose="05000000000000000000" pitchFamily="2" charset="2"/>
              <a:buChar char="§"/>
            </a:pPr>
            <a:r>
              <a:rPr lang="en-GB" sz="1600" dirty="0" smtClean="0">
                <a:latin typeface="Arial" panose="020B0604020202020204" pitchFamily="34" charset="0"/>
                <a:cs typeface="Arial" panose="020B0604020202020204" pitchFamily="34" charset="0"/>
              </a:rPr>
              <a:t>providing high needs education.</a:t>
            </a:r>
          </a:p>
          <a:p>
            <a:pPr algn="just">
              <a:buFont typeface="Wingdings" panose="05000000000000000000" pitchFamily="2" charset="2"/>
              <a:buChar char="§"/>
            </a:pPr>
            <a:endParaRPr lang="en-GB" sz="1600"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Funding for LAs will be provided by the high needs and Central School Services NFF.</a:t>
            </a:r>
          </a:p>
          <a:p>
            <a:pPr algn="just">
              <a:buFont typeface="Wingdings" panose="05000000000000000000" pitchFamily="2" charset="2"/>
              <a:buChar char="q"/>
            </a:pPr>
            <a:endParaRPr lang="en-GB" sz="16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Schools will be able to purchase services from LAs from 2019/20 onwards.</a:t>
            </a:r>
          </a:p>
          <a:p>
            <a:pPr algn="just">
              <a:buFont typeface="Wingdings" panose="05000000000000000000" pitchFamily="2" charset="2"/>
              <a:buChar char="q"/>
            </a:pPr>
            <a:endParaRPr lang="en-GB" sz="16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2018/19 will be the final year for de-delegation, and from 2019/20 LA services will have to be provided via traded services agreements.</a:t>
            </a:r>
          </a:p>
          <a:p>
            <a:pPr algn="just">
              <a:buFont typeface="Wingdings" panose="05000000000000000000" pitchFamily="2" charset="2"/>
              <a:buChar char="q"/>
            </a:pPr>
            <a:endParaRPr lang="en-GB" sz="16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The future of schools forums is uncertain</a:t>
            </a:r>
            <a:r>
              <a:rPr lang="en-GB" sz="1600" dirty="0" smtClean="0">
                <a:latin typeface="Arial" panose="020B0604020202020204" pitchFamily="34" charset="0"/>
                <a:cs typeface="Arial" panose="020B0604020202020204" pitchFamily="34" charset="0"/>
              </a:rPr>
              <a:t>.</a:t>
            </a:r>
          </a:p>
          <a:p>
            <a:pPr algn="just">
              <a:buFont typeface="Wingdings" panose="05000000000000000000" pitchFamily="2" charset="2"/>
              <a:buChar char="q"/>
            </a:pPr>
            <a:endParaRPr lang="en-GB" sz="1600"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The NASUWT will continue to press the Government for trade union facilities release pots to be maintained by local authorities. </a:t>
            </a:r>
            <a:r>
              <a:rPr lang="en-GB" sz="1600" dirty="0" smtClean="0">
                <a:latin typeface="Arial" panose="020B0604020202020204" pitchFamily="34" charset="0"/>
                <a:cs typeface="Arial" panose="020B0604020202020204" pitchFamily="34" charset="0"/>
              </a:rPr>
              <a:t>    </a:t>
            </a:r>
            <a:endParaRPr lang="en-GB" sz="1600" dirty="0" smtClean="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4E2D4A73-E5E1-404C-9B89-25E06CE3FFC8}" type="slidenum">
              <a:rPr lang="en-GB" smtClean="0"/>
              <a:t>2</a:t>
            </a:fld>
            <a:endParaRPr lang="en-GB"/>
          </a:p>
        </p:txBody>
      </p:sp>
      <p:sp>
        <p:nvSpPr>
          <p:cNvPr id="7" name="Footer Placeholder 1"/>
          <p:cNvSpPr>
            <a:spLocks noGrp="1"/>
          </p:cNvSpPr>
          <p:nvPr>
            <p:ph type="ftr" sz="quarter" idx="11"/>
          </p:nvPr>
        </p:nvSpPr>
        <p:spPr>
          <a:xfrm>
            <a:off x="2843808" y="6356350"/>
            <a:ext cx="3384376" cy="365125"/>
          </a:xfrm>
        </p:spPr>
        <p:txBody>
          <a:bodyPr/>
          <a:lstStyle/>
          <a:p>
            <a:r>
              <a:rPr lang="en-GB" dirty="0" smtClean="0"/>
              <a:t>Negotiating Secretaries' Briefing - January 2017</a:t>
            </a:r>
            <a:endParaRPr lang="en-GB" dirty="0"/>
          </a:p>
        </p:txBody>
      </p:sp>
      <p:pic>
        <p:nvPicPr>
          <p:cNvPr id="1026" name="Picture 2" descr="the teachers union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83177"/>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7104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a:bodyPr>
          <a:lstStyle/>
          <a:p>
            <a:r>
              <a:rPr lang="en-GB" sz="2000" b="1" dirty="0">
                <a:latin typeface="Arial" panose="020B0604020202020204" pitchFamily="34" charset="0"/>
                <a:cs typeface="Arial" panose="020B0604020202020204" pitchFamily="34" charset="0"/>
              </a:rPr>
              <a:t>The F</a:t>
            </a:r>
            <a:r>
              <a:rPr lang="en-GB" sz="2000" b="1" dirty="0" smtClean="0">
                <a:latin typeface="Arial" panose="020B0604020202020204" pitchFamily="34" charset="0"/>
                <a:cs typeface="Arial" panose="020B0604020202020204" pitchFamily="34" charset="0"/>
              </a:rPr>
              <a:t>uture Role </a:t>
            </a:r>
            <a:r>
              <a:rPr lang="en-GB" sz="2000" b="1" dirty="0">
                <a:latin typeface="Arial" panose="020B0604020202020204" pitchFamily="34" charset="0"/>
                <a:cs typeface="Arial" panose="020B0604020202020204" pitchFamily="34" charset="0"/>
              </a:rPr>
              <a:t>of </a:t>
            </a:r>
            <a:r>
              <a:rPr lang="en-GB" sz="2000" b="1" dirty="0" smtClean="0">
                <a:latin typeface="Arial" panose="020B0604020202020204" pitchFamily="34" charset="0"/>
                <a:cs typeface="Arial" panose="020B0604020202020204" pitchFamily="34" charset="0"/>
              </a:rPr>
              <a:t>LAs</a:t>
            </a:r>
            <a:endParaRPr lang="en-GB" sz="2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556792"/>
            <a:ext cx="8229600" cy="4525963"/>
          </a:xfrm>
        </p:spPr>
        <p:txBody>
          <a:bodyPr>
            <a:noAutofit/>
          </a:bodyPr>
          <a:lstStyle/>
          <a:p>
            <a:pPr algn="just">
              <a:buFont typeface="Wingdings" pitchFamily="2" charset="2"/>
              <a:buChar char="q"/>
            </a:pPr>
            <a:r>
              <a:rPr lang="en-GB" sz="1600" dirty="0" smtClean="0">
                <a:latin typeface="Arial" panose="020B0604020202020204" pitchFamily="34" charset="0"/>
                <a:cs typeface="Arial" panose="020B0604020202020204" pitchFamily="34" charset="0"/>
              </a:rPr>
              <a:t>In November 2016, the Secretary of State for Education accepted that the ‘dual system’ of LA maintained schools and academies would continue for the foreseeable future.</a:t>
            </a:r>
          </a:p>
          <a:p>
            <a:pPr algn="just">
              <a:buFont typeface="Wingdings" pitchFamily="2" charset="2"/>
              <a:buChar char="q"/>
            </a:pPr>
            <a:endParaRPr lang="en-GB" sz="1600" dirty="0" smtClean="0">
              <a:latin typeface="Arial" panose="020B0604020202020204" pitchFamily="34" charset="0"/>
              <a:cs typeface="Arial" panose="020B0604020202020204" pitchFamily="34" charset="0"/>
            </a:endParaRPr>
          </a:p>
          <a:p>
            <a:pPr algn="just">
              <a:buFont typeface="Wingdings" pitchFamily="2" charset="2"/>
              <a:buChar char="q"/>
            </a:pPr>
            <a:r>
              <a:rPr lang="en-GB" sz="1600" dirty="0" smtClean="0">
                <a:latin typeface="Arial" panose="020B0604020202020204" pitchFamily="34" charset="0"/>
                <a:cs typeface="Arial" panose="020B0604020202020204" pitchFamily="34" charset="0"/>
              </a:rPr>
              <a:t>The </a:t>
            </a:r>
            <a:r>
              <a:rPr lang="en-GB" sz="1600" dirty="0">
                <a:latin typeface="Arial" panose="020B0604020202020204" pitchFamily="34" charset="0"/>
                <a:cs typeface="Arial" panose="020B0604020202020204" pitchFamily="34" charset="0"/>
              </a:rPr>
              <a:t>Secretary of State announced that there would be a £50 million fund for </a:t>
            </a:r>
            <a:r>
              <a:rPr lang="en-GB" sz="1600" dirty="0" smtClean="0">
                <a:latin typeface="Arial" panose="020B0604020202020204" pitchFamily="34" charset="0"/>
                <a:cs typeface="Arial" panose="020B0604020202020204" pitchFamily="34" charset="0"/>
              </a:rPr>
              <a:t>LAs </a:t>
            </a:r>
            <a:r>
              <a:rPr lang="en-GB" sz="1600" dirty="0">
                <a:latin typeface="Arial" panose="020B0604020202020204" pitchFamily="34" charset="0"/>
                <a:cs typeface="Arial" panose="020B0604020202020204" pitchFamily="34" charset="0"/>
              </a:rPr>
              <a:t>to continue to monitor and commission school improvement for low-performing maintained schools. </a:t>
            </a:r>
            <a:endParaRPr lang="en-GB" sz="1600" dirty="0" smtClean="0">
              <a:latin typeface="Arial" panose="020B0604020202020204" pitchFamily="34" charset="0"/>
              <a:cs typeface="Arial" panose="020B0604020202020204" pitchFamily="34" charset="0"/>
            </a:endParaRPr>
          </a:p>
          <a:p>
            <a:pPr algn="just">
              <a:buFont typeface="Wingdings" pitchFamily="2" charset="2"/>
              <a:buChar char="q"/>
            </a:pPr>
            <a:endParaRPr lang="en-GB" sz="1600" dirty="0" smtClean="0">
              <a:latin typeface="Arial" panose="020B0604020202020204" pitchFamily="34" charset="0"/>
              <a:cs typeface="Arial" panose="020B0604020202020204" pitchFamily="34" charset="0"/>
            </a:endParaRPr>
          </a:p>
          <a:p>
            <a:pPr algn="just">
              <a:buFont typeface="Wingdings" pitchFamily="2" charset="2"/>
              <a:buChar char="q"/>
            </a:pPr>
            <a:r>
              <a:rPr lang="en-GB" sz="1600" dirty="0" smtClean="0">
                <a:latin typeface="Arial" panose="020B0604020202020204" pitchFamily="34" charset="0"/>
                <a:cs typeface="Arial" panose="020B0604020202020204" pitchFamily="34" charset="0"/>
              </a:rPr>
              <a:t>In </a:t>
            </a:r>
            <a:r>
              <a:rPr lang="en-GB" sz="1600" dirty="0">
                <a:latin typeface="Arial" panose="020B0604020202020204" pitchFamily="34" charset="0"/>
                <a:cs typeface="Arial" panose="020B0604020202020204" pitchFamily="34" charset="0"/>
              </a:rPr>
              <a:t>addition, the Government would make available to maintained schools and academies a £140 million Strategic School Improvement Fund</a:t>
            </a:r>
            <a:r>
              <a:rPr lang="en-GB" sz="1600" dirty="0" smtClean="0">
                <a:latin typeface="Arial" panose="020B0604020202020204" pitchFamily="34" charset="0"/>
                <a:cs typeface="Arial" panose="020B0604020202020204" pitchFamily="34" charset="0"/>
              </a:rPr>
              <a:t>.</a:t>
            </a:r>
          </a:p>
          <a:p>
            <a:pPr algn="just">
              <a:buFont typeface="Wingdings" pitchFamily="2" charset="2"/>
              <a:buChar char="q"/>
            </a:pPr>
            <a:endParaRPr lang="en-GB" sz="1600" dirty="0" smtClean="0">
              <a:latin typeface="Arial" panose="020B0604020202020204" pitchFamily="34" charset="0"/>
              <a:cs typeface="Arial" panose="020B0604020202020204" pitchFamily="34" charset="0"/>
            </a:endParaRPr>
          </a:p>
          <a:p>
            <a:pPr algn="just">
              <a:buFont typeface="Wingdings" pitchFamily="2" charset="2"/>
              <a:buChar char="q"/>
            </a:pPr>
            <a:r>
              <a:rPr lang="en-GB" sz="1600" dirty="0" smtClean="0">
                <a:latin typeface="Arial" panose="020B0604020202020204" pitchFamily="34" charset="0"/>
                <a:cs typeface="Arial" panose="020B0604020202020204" pitchFamily="34" charset="0"/>
              </a:rPr>
              <a:t>The Education Services Grant (ESG) will be wound up from September 2017, but there will be new grant funding for LAs’ statutory education duties. Transitional ESG LA funding from April to September 2017 was published on 20 December 2016.   </a:t>
            </a:r>
          </a:p>
          <a:p>
            <a:pPr algn="just">
              <a:buFont typeface="Wingdings" pitchFamily="2" charset="2"/>
              <a:buChar char="q"/>
            </a:pPr>
            <a:endParaRPr lang="en-GB" sz="1600" dirty="0" smtClean="0">
              <a:latin typeface="Arial" panose="020B0604020202020204" pitchFamily="34" charset="0"/>
              <a:cs typeface="Arial" panose="020B0604020202020204" pitchFamily="34" charset="0"/>
            </a:endParaRPr>
          </a:p>
          <a:p>
            <a:pPr algn="just">
              <a:buFont typeface="Wingdings" pitchFamily="2" charset="2"/>
              <a:buChar char="q"/>
            </a:pPr>
            <a:r>
              <a:rPr lang="en-GB" sz="1600" dirty="0" smtClean="0">
                <a:latin typeface="Arial" panose="020B0604020202020204" pitchFamily="34" charset="0"/>
                <a:cs typeface="Arial" panose="020B0604020202020204" pitchFamily="34" charset="0"/>
              </a:rPr>
              <a:t>Government policy on LAs and the provision of education has undergone a significant reversal, achieved by the NASUWT.</a:t>
            </a:r>
            <a:endParaRPr lang="en-GB" sz="16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4E2D4A73-E5E1-404C-9B89-25E06CE3FFC8}" type="slidenum">
              <a:rPr lang="en-GB" smtClean="0"/>
              <a:t>3</a:t>
            </a:fld>
            <a:endParaRPr lang="en-GB"/>
          </a:p>
        </p:txBody>
      </p:sp>
      <p:sp>
        <p:nvSpPr>
          <p:cNvPr id="7" name="Footer Placeholder 1"/>
          <p:cNvSpPr>
            <a:spLocks noGrp="1"/>
          </p:cNvSpPr>
          <p:nvPr>
            <p:ph type="ftr" sz="quarter" idx="11"/>
          </p:nvPr>
        </p:nvSpPr>
        <p:spPr>
          <a:xfrm>
            <a:off x="2843808" y="6356350"/>
            <a:ext cx="3384376" cy="365125"/>
          </a:xfrm>
        </p:spPr>
        <p:txBody>
          <a:bodyPr/>
          <a:lstStyle/>
          <a:p>
            <a:r>
              <a:rPr lang="en-GB" dirty="0" smtClean="0"/>
              <a:t>Negotiating Secretaries' Briefing - January 2017</a:t>
            </a:r>
            <a:endParaRPr lang="en-GB" dirty="0"/>
          </a:p>
        </p:txBody>
      </p:sp>
      <p:pic>
        <p:nvPicPr>
          <p:cNvPr id="2050" name="Picture 2" descr="the teachers union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74346"/>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36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normAutofit/>
          </a:bodyPr>
          <a:lstStyle/>
          <a:p>
            <a:r>
              <a:rPr lang="en-GB" sz="2000" b="1" dirty="0" smtClean="0">
                <a:latin typeface="Arial" panose="020B0604020202020204" pitchFamily="34" charset="0"/>
                <a:cs typeface="Arial" panose="020B0604020202020204" pitchFamily="34" charset="0"/>
              </a:rPr>
              <a:t>What will the Central School Services NFF look like?</a:t>
            </a:r>
            <a:endParaRPr lang="en-GB" sz="2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700808"/>
            <a:ext cx="8229600" cy="4525963"/>
          </a:xfrm>
        </p:spPr>
        <p:txBody>
          <a:bodyPr>
            <a:noAutofit/>
          </a:bodyPr>
          <a:lstStyle/>
          <a:p>
            <a:pPr algn="just">
              <a:spcAft>
                <a:spcPts val="1200"/>
              </a:spcAf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LAs will receive a per pupil rate of £28.64 per pupil.</a:t>
            </a:r>
          </a:p>
          <a:p>
            <a:pPr algn="just">
              <a:spcAft>
                <a:spcPts val="1200"/>
              </a:spcAf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90% of central school services block funding will be allocated on pupil numbers.</a:t>
            </a:r>
          </a:p>
          <a:p>
            <a:pPr algn="just">
              <a:spcAft>
                <a:spcPts val="1200"/>
              </a:spcAf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There will be a 10% deprivation factor.</a:t>
            </a:r>
          </a:p>
          <a:p>
            <a:pPr algn="just">
              <a:spcAft>
                <a:spcPts val="1200"/>
              </a:spcAf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The (per pupil rate + the deprivation factor) will be multiplied by the area cost adjustment for the LA.</a:t>
            </a:r>
          </a:p>
          <a:p>
            <a:pPr algn="just">
              <a:spcAft>
                <a:spcPts val="1200"/>
              </a:spcAf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There will be some funding for historic commitments which were entered into before 2013 – LAs will have to apply to the </a:t>
            </a:r>
            <a:r>
              <a:rPr lang="en-GB" sz="1600" dirty="0" err="1" smtClean="0">
                <a:latin typeface="Arial" panose="020B0604020202020204" pitchFamily="34" charset="0"/>
                <a:cs typeface="Arial" panose="020B0604020202020204" pitchFamily="34" charset="0"/>
              </a:rPr>
              <a:t>DfE</a:t>
            </a:r>
            <a:r>
              <a:rPr lang="en-GB" sz="1600" dirty="0" smtClean="0">
                <a:latin typeface="Arial" panose="020B0604020202020204" pitchFamily="34" charset="0"/>
                <a:cs typeface="Arial" panose="020B0604020202020204" pitchFamily="34" charset="0"/>
              </a:rPr>
              <a:t> for this. This could include costs of equal pay legislation and early retirements before 2013.</a:t>
            </a:r>
          </a:p>
          <a:p>
            <a:pPr algn="just">
              <a:spcAft>
                <a:spcPts val="1200"/>
              </a:spcAf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The protection is that funding cannot fall by more than 2.5% per pupil in 2018-19 and also in 2019-20.</a:t>
            </a:r>
          </a:p>
          <a:p>
            <a:pPr algn="just">
              <a:buFont typeface="Wingdings" panose="05000000000000000000" pitchFamily="2" charset="2"/>
              <a:buChar char="q"/>
            </a:pPr>
            <a:r>
              <a:rPr lang="en-GB" sz="1600" dirty="0" smtClean="0">
                <a:latin typeface="Arial" panose="020B0604020202020204" pitchFamily="34" charset="0"/>
                <a:cs typeface="Arial" panose="020B0604020202020204" pitchFamily="34" charset="0"/>
              </a:rPr>
              <a:t>Top 3 gaining LAs are Walsall, Wigan and South Tyneside (these have very low current spending on central school services</a:t>
            </a:r>
            <a:r>
              <a:rPr lang="en-GB" sz="1600" dirty="0" smtClean="0">
                <a:latin typeface="Arial" panose="020B0604020202020204" pitchFamily="34" charset="0"/>
                <a:cs typeface="Arial" panose="020B0604020202020204" pitchFamily="34" charset="0"/>
              </a:rPr>
              <a:t>).</a:t>
            </a:r>
          </a:p>
          <a:p>
            <a:pPr algn="just">
              <a:buFont typeface="Wingdings" panose="05000000000000000000" pitchFamily="2" charset="2"/>
              <a:buChar char="q"/>
            </a:pPr>
            <a:r>
              <a:rPr lang="en-GB" sz="1600" b="1" dirty="0" smtClean="0">
                <a:latin typeface="Arial" panose="020B0604020202020204" pitchFamily="34" charset="0"/>
                <a:cs typeface="Arial" panose="020B0604020202020204" pitchFamily="34" charset="0"/>
              </a:rPr>
              <a:t>The </a:t>
            </a:r>
            <a:r>
              <a:rPr lang="en-GB" sz="1600" b="1" dirty="0" err="1" smtClean="0">
                <a:latin typeface="Arial" panose="020B0604020202020204" pitchFamily="34" charset="0"/>
                <a:cs typeface="Arial" panose="020B0604020202020204" pitchFamily="34" charset="0"/>
              </a:rPr>
              <a:t>DfE’s</a:t>
            </a:r>
            <a:r>
              <a:rPr lang="en-GB" sz="1600" b="1" dirty="0" smtClean="0">
                <a:latin typeface="Arial" panose="020B0604020202020204" pitchFamily="34" charset="0"/>
                <a:cs typeface="Arial" panose="020B0604020202020204" pitchFamily="34" charset="0"/>
              </a:rPr>
              <a:t> data is on memory sticks.</a:t>
            </a:r>
            <a:endParaRPr lang="en-GB" sz="1600" b="1"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4E2D4A73-E5E1-404C-9B89-25E06CE3FFC8}" type="slidenum">
              <a:rPr lang="en-GB" smtClean="0"/>
              <a:t>4</a:t>
            </a:fld>
            <a:endParaRPr lang="en-GB"/>
          </a:p>
        </p:txBody>
      </p:sp>
      <p:sp>
        <p:nvSpPr>
          <p:cNvPr id="7" name="Footer Placeholder 1"/>
          <p:cNvSpPr>
            <a:spLocks noGrp="1"/>
          </p:cNvSpPr>
          <p:nvPr>
            <p:ph type="ftr" sz="quarter" idx="11"/>
          </p:nvPr>
        </p:nvSpPr>
        <p:spPr>
          <a:xfrm>
            <a:off x="2843808" y="6356350"/>
            <a:ext cx="3384376" cy="365125"/>
          </a:xfrm>
        </p:spPr>
        <p:txBody>
          <a:bodyPr/>
          <a:lstStyle/>
          <a:p>
            <a:r>
              <a:rPr lang="en-GB" dirty="0" smtClean="0"/>
              <a:t>Negotiating Secretaries' Briefing - January 2017</a:t>
            </a:r>
            <a:endParaRPr lang="en-GB" dirty="0"/>
          </a:p>
        </p:txBody>
      </p:sp>
      <p:pic>
        <p:nvPicPr>
          <p:cNvPr id="3074" name="Picture 2" descr="the teachers union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9043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4148" y="5478212"/>
            <a:ext cx="1572753" cy="1225522"/>
          </a:xfrm>
          <a:prstGeom prst="rect">
            <a:avLst/>
          </a:prstGeom>
        </p:spPr>
      </p:pic>
      <p:sp>
        <p:nvSpPr>
          <p:cNvPr id="7" name="Title 6"/>
          <p:cNvSpPr>
            <a:spLocks noGrp="1"/>
          </p:cNvSpPr>
          <p:nvPr>
            <p:ph type="title"/>
          </p:nvPr>
        </p:nvSpPr>
        <p:spPr>
          <a:xfrm>
            <a:off x="160460" y="96835"/>
            <a:ext cx="7886700" cy="1325563"/>
          </a:xfrm>
        </p:spPr>
        <p:txBody>
          <a:bodyPr>
            <a:normAutofit/>
          </a:bodyPr>
          <a:lstStyle/>
          <a:p>
            <a:r>
              <a:rPr lang="en-GB" sz="3600" b="1" dirty="0">
                <a:solidFill>
                  <a:srgbClr val="104F75"/>
                </a:solidFill>
                <a:latin typeface="+mn-lt"/>
              </a:rPr>
              <a:t>The central school services block</a:t>
            </a:r>
            <a:endParaRPr lang="en-GB" sz="4800" dirty="0">
              <a:latin typeface="+mn-lt"/>
            </a:endParaRPr>
          </a:p>
        </p:txBody>
      </p:sp>
      <p:sp>
        <p:nvSpPr>
          <p:cNvPr id="11" name="Content Placeholder 2"/>
          <p:cNvSpPr txBox="1">
            <a:spLocks/>
          </p:cNvSpPr>
          <p:nvPr/>
        </p:nvSpPr>
        <p:spPr>
          <a:xfrm>
            <a:off x="160459" y="1115647"/>
            <a:ext cx="4468691" cy="3821559"/>
          </a:xfrm>
          <a:prstGeom prst="rect">
            <a:avLst/>
          </a:prstGeom>
          <a:ln>
            <a:solidFill>
              <a:schemeClr val="tx2"/>
            </a:solidFill>
          </a:ln>
        </p:spPr>
        <p:txBody>
          <a:bodyPr vert="horz" lIns="91440" tIns="45720" rIns="91440" bIns="45720" rtlCol="0">
            <a:normAutofit lnSpcReduction="10000"/>
          </a:bodyPr>
          <a:lstStyle>
            <a:defPPr>
              <a:defRPr lang="en-US"/>
            </a:defPPr>
            <a:lvl1pPr marL="342900" indent="-342900" algn="l" defTabSz="914400" rtl="0" eaLnBrk="1" latinLnBrk="0" hangingPunct="1">
              <a:lnSpc>
                <a:spcPct val="120000"/>
              </a:lnSpc>
              <a:spcBef>
                <a:spcPts val="0"/>
              </a:spcBef>
              <a:spcAft>
                <a:spcPts val="600"/>
              </a:spcAft>
              <a:buClr>
                <a:schemeClr val="tx2"/>
              </a:buClr>
              <a:buFont typeface="Wingdings" pitchFamily="2" charset="2"/>
              <a:buChar char="§"/>
              <a:defRPr sz="2000" b="1" kern="1200">
                <a:solidFill>
                  <a:schemeClr val="tx1"/>
                </a:solidFill>
                <a:latin typeface="+mn-lt"/>
                <a:ea typeface="+mn-ea"/>
                <a:cs typeface="+mn-cs"/>
              </a:defRPr>
            </a:lvl1pPr>
            <a:lvl2pPr marL="742950" lvl="1" indent="-285750" algn="l" defTabSz="914400" rtl="0" eaLnBrk="1" latinLnBrk="0" hangingPunct="1">
              <a:lnSpc>
                <a:spcPct val="120000"/>
              </a:lnSpc>
              <a:spcBef>
                <a:spcPts val="0"/>
              </a:spcBef>
              <a:spcAft>
                <a:spcPts val="600"/>
              </a:spcAft>
              <a:buClr>
                <a:schemeClr val="tx2"/>
              </a:buClr>
              <a:buFont typeface="Wingdings" pitchFamily="2" charset="2"/>
              <a:buChar char="§"/>
              <a:defRPr sz="2000" b="0" kern="1200">
                <a:solidFill>
                  <a:schemeClr val="tx1"/>
                </a:solidFill>
                <a:latin typeface="+mn-lt"/>
                <a:ea typeface="+mn-ea"/>
                <a:cs typeface="+mn-cs"/>
              </a:defRPr>
            </a:lvl2pPr>
            <a:lvl3pPr marL="1143000" indent="-22860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en-GB" u="sng" dirty="0" smtClean="0"/>
              <a:t>CSSB Formula</a:t>
            </a:r>
          </a:p>
          <a:p>
            <a:pPr marL="0" indent="0" algn="ctr">
              <a:buFont typeface="Wingdings" pitchFamily="2" charset="2"/>
              <a:buNone/>
            </a:pPr>
            <a:r>
              <a:rPr lang="en-GB" sz="1800" dirty="0" smtClean="0"/>
              <a:t>(Per pupil rate x ACA) x no. of pupils in schools block</a:t>
            </a:r>
          </a:p>
          <a:p>
            <a:pPr marL="57150" indent="0" algn="ctr">
              <a:buFont typeface="Wingdings" pitchFamily="2" charset="2"/>
              <a:buNone/>
            </a:pPr>
            <a:r>
              <a:rPr lang="en-GB" sz="1800" dirty="0" smtClean="0">
                <a:solidFill>
                  <a:srgbClr val="FF0000"/>
                </a:solidFill>
              </a:rPr>
              <a:t>PLUS</a:t>
            </a:r>
          </a:p>
          <a:p>
            <a:pPr marL="0" indent="0" algn="ctr">
              <a:buFont typeface="Wingdings" pitchFamily="2" charset="2"/>
              <a:buNone/>
            </a:pPr>
            <a:r>
              <a:rPr lang="en-GB" sz="1800" dirty="0" smtClean="0"/>
              <a:t>(Deprivation rate x ACA) x no. of Ever6 FSM pupils in schools block</a:t>
            </a:r>
          </a:p>
          <a:p>
            <a:pPr marL="57150" indent="0" algn="ctr">
              <a:buFont typeface="Wingdings" pitchFamily="2" charset="2"/>
              <a:buNone/>
            </a:pPr>
            <a:r>
              <a:rPr lang="en-GB" sz="1800" dirty="0" smtClean="0">
                <a:solidFill>
                  <a:srgbClr val="FF0000"/>
                </a:solidFill>
              </a:rPr>
              <a:t>PLUS</a:t>
            </a:r>
          </a:p>
          <a:p>
            <a:pPr marL="0" indent="0" algn="ctr">
              <a:buFont typeface="Wingdings" pitchFamily="2" charset="2"/>
              <a:buNone/>
            </a:pPr>
            <a:r>
              <a:rPr lang="en-GB" sz="1800" dirty="0" smtClean="0"/>
              <a:t>Funding for historic commitments</a:t>
            </a:r>
          </a:p>
          <a:p>
            <a:pPr marL="0" indent="0" algn="ctr">
              <a:buFont typeface="Wingdings" pitchFamily="2" charset="2"/>
              <a:buNone/>
            </a:pPr>
            <a:r>
              <a:rPr lang="en-GB" sz="1600" dirty="0" smtClean="0">
                <a:solidFill>
                  <a:srgbClr val="FF0000"/>
                </a:solidFill>
              </a:rPr>
              <a:t> EQUALS</a:t>
            </a:r>
          </a:p>
          <a:p>
            <a:pPr marL="0" indent="0" algn="ctr">
              <a:buFont typeface="Wingdings" pitchFamily="2" charset="2"/>
              <a:buNone/>
            </a:pPr>
            <a:r>
              <a:rPr lang="en-GB" sz="1800" dirty="0"/>
              <a:t>Total CSSB allocation</a:t>
            </a:r>
          </a:p>
          <a:p>
            <a:pPr marL="0" indent="0">
              <a:buNone/>
            </a:pPr>
            <a:endParaRPr lang="en-GB" sz="1600" dirty="0">
              <a:solidFill>
                <a:srgbClr val="FF0000"/>
              </a:solidFill>
            </a:endParaRPr>
          </a:p>
          <a:p>
            <a:endParaRPr lang="en-GB" sz="1600" dirty="0" smtClean="0"/>
          </a:p>
          <a:p>
            <a:pPr lvl="1"/>
            <a:endParaRPr lang="en-GB" sz="1600" dirty="0" smtClean="0"/>
          </a:p>
          <a:p>
            <a:pPr lvl="1"/>
            <a:endParaRPr lang="en-GB" sz="1600" dirty="0" smtClean="0"/>
          </a:p>
          <a:p>
            <a:pPr lvl="1"/>
            <a:endParaRPr lang="en-GB" sz="1600" dirty="0" smtClean="0"/>
          </a:p>
          <a:p>
            <a:pPr lvl="1"/>
            <a:endParaRPr lang="en-GB" sz="1600" dirty="0" smtClean="0"/>
          </a:p>
          <a:p>
            <a:pPr lvl="1"/>
            <a:endParaRPr lang="en-GB" sz="1600" dirty="0" smtClean="0"/>
          </a:p>
          <a:p>
            <a:pPr lvl="1"/>
            <a:endParaRPr lang="en-GB" sz="1600" dirty="0" smtClean="0"/>
          </a:p>
          <a:p>
            <a:endParaRPr lang="en-GB" sz="1600" dirty="0" smtClean="0"/>
          </a:p>
          <a:p>
            <a:endParaRPr lang="en-GB" sz="1600" dirty="0"/>
          </a:p>
        </p:txBody>
      </p:sp>
      <p:sp>
        <p:nvSpPr>
          <p:cNvPr id="15" name="TextBox 14"/>
          <p:cNvSpPr txBox="1"/>
          <p:nvPr/>
        </p:nvSpPr>
        <p:spPr>
          <a:xfrm>
            <a:off x="4780817" y="1099231"/>
            <a:ext cx="4292844" cy="4502771"/>
          </a:xfrm>
          <a:prstGeom prst="rect">
            <a:avLst/>
          </a:prstGeom>
          <a:noFill/>
          <a:ln>
            <a:solidFill>
              <a:schemeClr val="tx2"/>
            </a:solidFill>
          </a:ln>
        </p:spPr>
        <p:txBody>
          <a:bodyPr wrap="square" rtlCol="0">
            <a:spAutoFit/>
          </a:bodyPr>
          <a:lstStyle/>
          <a:p>
            <a:pPr>
              <a:lnSpc>
                <a:spcPct val="120000"/>
              </a:lnSpc>
              <a:spcAft>
                <a:spcPts val="600"/>
              </a:spcAft>
              <a:buClr>
                <a:schemeClr val="tx2"/>
              </a:buClr>
            </a:pPr>
            <a:r>
              <a:rPr lang="en-GB" sz="2000" b="1" u="sng" dirty="0"/>
              <a:t>Key </a:t>
            </a:r>
            <a:r>
              <a:rPr lang="en-GB" sz="2000" b="1" u="sng" dirty="0" smtClean="0"/>
              <a:t>proposals</a:t>
            </a:r>
          </a:p>
          <a:p>
            <a:pPr marL="342900" indent="-342900">
              <a:lnSpc>
                <a:spcPct val="120000"/>
              </a:lnSpc>
              <a:spcAft>
                <a:spcPts val="600"/>
              </a:spcAft>
              <a:buClr>
                <a:schemeClr val="tx2"/>
              </a:buClr>
              <a:buFont typeface="Arial" panose="020B0604020202020204" pitchFamily="34" charset="0"/>
              <a:buChar char="•"/>
            </a:pPr>
            <a:r>
              <a:rPr lang="en-GB" b="1" dirty="0" smtClean="0"/>
              <a:t>90% of ongoing duties funding allocated through basic per-pupil factor</a:t>
            </a:r>
          </a:p>
          <a:p>
            <a:pPr marL="342900" indent="-342900">
              <a:lnSpc>
                <a:spcPct val="120000"/>
              </a:lnSpc>
              <a:spcAft>
                <a:spcPts val="600"/>
              </a:spcAft>
              <a:buClr>
                <a:schemeClr val="tx2"/>
              </a:buClr>
              <a:buFont typeface="Arial" panose="020B0604020202020204" pitchFamily="34" charset="0"/>
              <a:buChar char="•"/>
            </a:pPr>
            <a:r>
              <a:rPr lang="en-GB" b="1" dirty="0" smtClean="0"/>
              <a:t>10% of ongoing duties funding allocated through deprivation factor</a:t>
            </a:r>
          </a:p>
          <a:p>
            <a:pPr marL="342900" indent="-342900">
              <a:lnSpc>
                <a:spcPct val="120000"/>
              </a:lnSpc>
              <a:spcAft>
                <a:spcPts val="600"/>
              </a:spcAft>
              <a:buClr>
                <a:schemeClr val="tx2"/>
              </a:buClr>
              <a:buFont typeface="Arial" panose="020B0604020202020204" pitchFamily="34" charset="0"/>
              <a:buChar char="•"/>
            </a:pPr>
            <a:r>
              <a:rPr lang="en-GB" b="1" dirty="0" smtClean="0"/>
              <a:t>ACA is based on GLM method, not hybrid method</a:t>
            </a:r>
          </a:p>
          <a:p>
            <a:pPr marL="342900" indent="-342900">
              <a:lnSpc>
                <a:spcPct val="120000"/>
              </a:lnSpc>
              <a:spcAft>
                <a:spcPts val="600"/>
              </a:spcAft>
              <a:buClr>
                <a:schemeClr val="tx2"/>
              </a:buClr>
              <a:buFont typeface="Arial" panose="020B0604020202020204" pitchFamily="34" charset="0"/>
              <a:buChar char="•"/>
            </a:pPr>
            <a:r>
              <a:rPr lang="en-GB" b="1" dirty="0" smtClean="0"/>
              <a:t>No local authority should face reductions greater than 2.5% in 2018-19 and 2019-20</a:t>
            </a:r>
          </a:p>
          <a:p>
            <a:pPr marL="342900" indent="-342900">
              <a:lnSpc>
                <a:spcPct val="120000"/>
              </a:lnSpc>
              <a:spcAft>
                <a:spcPts val="600"/>
              </a:spcAft>
              <a:buClr>
                <a:schemeClr val="tx2"/>
              </a:buClr>
              <a:buFont typeface="Arial" panose="020B0604020202020204" pitchFamily="34" charset="0"/>
              <a:buChar char="•"/>
            </a:pPr>
            <a:r>
              <a:rPr lang="en-GB" b="1" dirty="0" smtClean="0"/>
              <a:t>Gains will be limited to 2.4% in 2018-19 to make this affordable</a:t>
            </a:r>
            <a:endParaRPr lang="en-GB" dirty="0"/>
          </a:p>
        </p:txBody>
      </p:sp>
      <p:pic>
        <p:nvPicPr>
          <p:cNvPr id="4098" name="Picture 2" descr="the teachers unio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0" y="5602002"/>
            <a:ext cx="2674643" cy="102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5144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575</Words>
  <Application>Microsoft Office PowerPoint</Application>
  <PresentationFormat>On-screen Show (4:3)</PresentationFormat>
  <Paragraphs>65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Central School Services NFF </vt:lpstr>
      <vt:lpstr>The Future Role of LAs</vt:lpstr>
      <vt:lpstr>The Future Role of LAs</vt:lpstr>
      <vt:lpstr>What will the Central School Services NFF look like?</vt:lpstr>
      <vt:lpstr>The central school services block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Central School Services NFF</dc:title>
  <dc:creator>Dave Wilkinson</dc:creator>
  <cp:lastModifiedBy>Dave Wilkinson</cp:lastModifiedBy>
  <cp:revision>7</cp:revision>
  <dcterms:created xsi:type="dcterms:W3CDTF">2017-03-02T20:48:04Z</dcterms:created>
  <dcterms:modified xsi:type="dcterms:W3CDTF">2017-03-02T21:10:18Z</dcterms:modified>
</cp:coreProperties>
</file>