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373" r:id="rId2"/>
    <p:sldId id="347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5" autoAdjust="0"/>
    <p:restoredTop sz="67710" autoAdjust="0"/>
  </p:normalViewPr>
  <p:slideViewPr>
    <p:cSldViewPr>
      <p:cViewPr varScale="1">
        <p:scale>
          <a:sx n="78" d="100"/>
          <a:sy n="7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8" y="-7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6CC21C-0DE9-47E2-B744-39863A60CF1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879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F9A4808-295D-40EA-BDC9-397C2E8397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216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17CD90B-E660-4E85-AF1B-C500E23C78EB}" type="slidenum">
              <a:rPr lang="en-US" altLang="en-US" smtClean="0"/>
              <a:pPr eaLnBrk="1" hangingPunct="1">
                <a:defRPr/>
              </a:pPr>
              <a:t>1</a:t>
            </a:fld>
            <a:endParaRPr lang="en-US" altLang="en-US" dirty="0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10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11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12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13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14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2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3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4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5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6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8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D4A6E5-BD66-4BE7-B2C6-485163D591A0}" type="slidenum">
              <a:rPr lang="en-US" altLang="en-US" smtClean="0"/>
              <a:pPr eaLnBrk="1" hangingPunct="1">
                <a:defRPr/>
              </a:pPr>
              <a:t>9</a:t>
            </a:fld>
            <a:endParaRPr lang="en-US" alt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8EAF4-E967-440D-9272-8DBF300B93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DA29-EEBB-47A5-BD19-1EC5C6D81D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3F63-BCA4-40DD-80B5-443F7E82FB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FDF5-1A77-4999-B648-F9315CBB02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E5B32B-8D09-49C2-B061-3B0667AF0A1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D24284-9FC8-4488-A393-52D7E16519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597FF0-ED91-41C8-8020-322C9F905F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150C0D-3EEA-4850-A7CE-E0932D9217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10C5-AE68-473F-A792-0A6664E34B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15955D-DF65-4872-A5E3-B653061B93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F152FF-F89F-4580-B7B4-75441FD730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smtClean="0"/>
              <a:t>School Leaders Seminar – 3 March 2017</a:t>
            </a:r>
            <a:endParaRPr lang="en-US" alt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D00059-7206-4167-BF69-3C842C290A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588125" y="260350"/>
            <a:ext cx="23050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700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7C20DB4-F27E-497C-B285-080B3961FF52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204864"/>
            <a:ext cx="7056784" cy="1143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Apprenticeship Levy for Schools</a:t>
            </a:r>
          </a:p>
        </p:txBody>
      </p:sp>
      <p:sp>
        <p:nvSpPr>
          <p:cNvPr id="15363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School Leaders Seminar – 3 March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Employers will calculate, report and pay their levy to HMRC, through the Pay As You Earn (PAYE) process alongside income tax and National Insurance.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Monthly (but calculated annually, 15k allowance also deducted on a monthly basis)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10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HOW WILL employers pay the levy?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1607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Digital Apprenticeship Service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Funds can be spent on apprenticeship training and assessment with a registered provider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How much can be spent depends on the type of apprenticeship Standard or framework…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Levy funds must be spent within 2 years – or they expire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From 2018, 10% of levy funds can be transferred to another organisation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11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How does an employer recoup the levy?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260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Any age, 16 or over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Existing staff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Learners with prior qualifications…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A wide range of careers/new pathways</a:t>
            </a: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12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WHO CAN DO AN APPRENTICESHIP?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527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700" dirty="0">
                <a:latin typeface="Arial" pitchFamily="34" charset="0"/>
                <a:cs typeface="Arial" pitchFamily="34" charset="0"/>
              </a:rPr>
              <a:t>Digital funds and government funding can be used for: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apprenticeship training and assessment 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against an approved framework or standard 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with an approved training provider and assessment organisation 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up to the funding band maximum for that apprenticeship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700" dirty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700" dirty="0">
                <a:latin typeface="Arial" pitchFamily="34" charset="0"/>
                <a:cs typeface="Arial" pitchFamily="34" charset="0"/>
              </a:rPr>
              <a:t>Digital funds and government funding can not be used for: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wages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travel and subsistence costs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managerial costs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traineeships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work placement programmes 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300" dirty="0">
                <a:latin typeface="Arial" pitchFamily="34" charset="0"/>
                <a:cs typeface="Arial" pitchFamily="34" charset="0"/>
              </a:rPr>
              <a:t>the costs of setting up an apprenticeship programme</a:t>
            </a: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13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can levy funds be spent on?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373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Schools 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must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have access to apprenticeships relevant to their functions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Teacher apprenticeship ‘trailblazer’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Level 7, post-graduate teacher apprenticeship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Other education workforce apprenticeships also being developed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Must meet Teacher Standards as with all other routes to QTS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Staff paid as unqualified teachers as with all other employment-based routes? NASUWT would insist that this must be the case.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Lack of union engagement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dirty="0">
                <a:latin typeface="Arial" pitchFamily="34" charset="0"/>
                <a:cs typeface="Arial" pitchFamily="34" charset="0"/>
              </a:rPr>
              <a:t>What are the implications for other ITT routes, esp. School Direct?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14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can levy funds be spent on?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0215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Apprenticeship Levy for larger employers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Co-investment rate for smaller employers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Size of employer is determined by payroll </a:t>
            </a:r>
            <a:r>
              <a:rPr lang="en-GB" altLang="en-US" sz="2000" b="1" dirty="0">
                <a:latin typeface="Arial" pitchFamily="34" charset="0"/>
                <a:cs typeface="Arial" pitchFamily="34" charset="0"/>
              </a:rPr>
              <a:t>not</a:t>
            </a:r>
            <a:r>
              <a:rPr lang="en-GB" altLang="en-US" sz="2000" dirty="0">
                <a:latin typeface="Arial" pitchFamily="34" charset="0"/>
                <a:cs typeface="Arial" pitchFamily="34" charset="0"/>
              </a:rPr>
              <a:t> by number of employees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IS THE APPRENTICESHIP LEVY?</a:t>
            </a: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 smtClean="0">
                <a:latin typeface="Arial" pitchFamily="34" charset="0"/>
                <a:cs typeface="Arial" pitchFamily="34" charset="0"/>
              </a:rPr>
              <a:t>Charge/tax </a:t>
            </a:r>
            <a:r>
              <a:rPr lang="en-GB" altLang="en-US" sz="2000" dirty="0">
                <a:latin typeface="Arial" pitchFamily="34" charset="0"/>
                <a:cs typeface="Arial" pitchFamily="34" charset="0"/>
              </a:rPr>
              <a:t>on larger employers: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I</a:t>
            </a:r>
            <a:r>
              <a:rPr lang="en-GB" altLang="en-US" sz="2000" dirty="0" smtClean="0">
                <a:latin typeface="Arial" pitchFamily="34" charset="0"/>
                <a:cs typeface="Arial" pitchFamily="34" charset="0"/>
              </a:rPr>
              <a:t>ncrease </a:t>
            </a:r>
            <a:r>
              <a:rPr lang="en-GB" altLang="en-US" sz="2000" dirty="0">
                <a:latin typeface="Arial" pitchFamily="34" charset="0"/>
                <a:cs typeface="Arial" pitchFamily="34" charset="0"/>
              </a:rPr>
              <a:t>employer investment in apprenticeships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I</a:t>
            </a:r>
            <a:r>
              <a:rPr lang="en-GB" altLang="en-US" sz="2000" dirty="0" smtClean="0">
                <a:latin typeface="Arial" pitchFamily="34" charset="0"/>
                <a:cs typeface="Arial" pitchFamily="34" charset="0"/>
              </a:rPr>
              <a:t>ncentivise </a:t>
            </a:r>
            <a:r>
              <a:rPr lang="en-GB" altLang="en-US" sz="2000" dirty="0">
                <a:latin typeface="Arial" pitchFamily="34" charset="0"/>
                <a:cs typeface="Arial" pitchFamily="34" charset="0"/>
              </a:rPr>
              <a:t>employers to take on more apprentices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Monthly, mandatory financial contribution made by employers to the Treasury.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Levy payments can be recouped if an employer takes on apprenticeships (not wider training)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IS THE APPRENTICESHIP LEVY? (2)</a:t>
            </a: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6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Those with a payroll size of £3 million plus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All employers operating in the UK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Not just private sector, </a:t>
            </a:r>
            <a:r>
              <a:rPr lang="en-GB" altLang="en-US" sz="2000" dirty="0" smtClean="0">
                <a:latin typeface="Arial" pitchFamily="34" charset="0"/>
                <a:cs typeface="Arial" pitchFamily="34" charset="0"/>
              </a:rPr>
              <a:t>public sector employers will pay also.</a:t>
            </a:r>
            <a:endParaRPr lang="en-GB" altLang="en-US" sz="2000" dirty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Which employers will pay the levy?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120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 smtClean="0">
                <a:latin typeface="Arial" pitchFamily="34" charset="0"/>
                <a:cs typeface="Arial" pitchFamily="34" charset="0"/>
              </a:rPr>
              <a:t>Has particular implications for schools.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b="1" dirty="0">
                <a:latin typeface="Arial" pitchFamily="34" charset="0"/>
                <a:cs typeface="Arial" pitchFamily="34" charset="0"/>
              </a:rPr>
              <a:t>Community schools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: where schools are maintained by the Local Authority, the Local Authority is the employer and will 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pay apprenticeship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levy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GB" altLang="en-US" sz="1600" dirty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b="1" dirty="0">
                <a:latin typeface="Arial" pitchFamily="34" charset="0"/>
                <a:cs typeface="Arial" pitchFamily="34" charset="0"/>
              </a:rPr>
              <a:t>Standalone </a:t>
            </a:r>
            <a:r>
              <a:rPr lang="en-GB" altLang="en-US" sz="1600" b="1" dirty="0" smtClean="0">
                <a:latin typeface="Arial" pitchFamily="34" charset="0"/>
                <a:cs typeface="Arial" pitchFamily="34" charset="0"/>
              </a:rPr>
              <a:t>academies/Foundation/Voluntary-aided schools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the governing body of an academy is the employer.  The academy will therefore 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pay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the apprenticeship 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levy</a:t>
            </a: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1600" b="1" dirty="0" smtClean="0">
                <a:latin typeface="Arial" pitchFamily="34" charset="0"/>
                <a:cs typeface="Arial" pitchFamily="34" charset="0"/>
              </a:rPr>
              <a:t>Academies in </a:t>
            </a:r>
            <a:r>
              <a:rPr lang="en-GB" altLang="en-US" sz="1600" b="1" dirty="0">
                <a:latin typeface="Arial" pitchFamily="34" charset="0"/>
                <a:cs typeface="Arial" pitchFamily="34" charset="0"/>
              </a:rPr>
              <a:t>multi-academy trusts (</a:t>
            </a:r>
            <a:r>
              <a:rPr lang="en-GB" altLang="en-US" sz="1600" b="1" dirty="0" smtClean="0">
                <a:latin typeface="Arial" pitchFamily="34" charset="0"/>
                <a:cs typeface="Arial" pitchFamily="34" charset="0"/>
              </a:rPr>
              <a:t>MATs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the 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MAT is the employer of staff </a:t>
            </a:r>
            <a:r>
              <a:rPr lang="en-GB" altLang="en-US" sz="1600" dirty="0">
                <a:latin typeface="Arial" pitchFamily="34" charset="0"/>
                <a:cs typeface="Arial" pitchFamily="34" charset="0"/>
              </a:rPr>
              <a:t>in its academies, will be responsible for paying the apprenticeship levy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. The </a:t>
            </a:r>
            <a:r>
              <a:rPr lang="en-GB" altLang="en-US" sz="1600" dirty="0" err="1" smtClean="0">
                <a:latin typeface="Arial" pitchFamily="34" charset="0"/>
                <a:cs typeface="Arial" pitchFamily="34" charset="0"/>
              </a:rPr>
              <a:t>paybill</a:t>
            </a:r>
            <a:r>
              <a:rPr lang="en-GB" altLang="en-US" sz="1600" dirty="0" smtClean="0">
                <a:latin typeface="Arial" pitchFamily="34" charset="0"/>
                <a:cs typeface="Arial" pitchFamily="34" charset="0"/>
              </a:rPr>
              <a:t> will be calculated across the MAT.</a:t>
            </a:r>
            <a:endParaRPr lang="en-GB" altLang="en-US" sz="1600" dirty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5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APPRENTICESHIP LEVY AND SCHOOLS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783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Calculating the </a:t>
            </a:r>
            <a:r>
              <a:rPr lang="en-GB" altLang="en-US" sz="1800" cap="all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paybill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291" y="2501543"/>
            <a:ext cx="2074308" cy="34439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2051" y="2501649"/>
            <a:ext cx="2277709" cy="34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6th April 2017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First payment made in May 2017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Based on their payroll year to date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7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WHEN DOES THE LEVY COME INTO EFFECT?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309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6th April 2017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First payment made in May 2017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Based on their payroll year to date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WHEN DOES THE LEVY COME INTO EFFECT?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476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dirty="0" smtClean="0"/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0.5% of yearly payroll costs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GB" altLang="en-US" sz="2000" dirty="0">
                <a:latin typeface="Arial" pitchFamily="34" charset="0"/>
                <a:cs typeface="Arial" pitchFamily="34" charset="0"/>
              </a:rPr>
              <a:t>Minus the 15k tax allowance</a:t>
            </a:r>
          </a:p>
          <a:p>
            <a:pPr marL="365760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600" dirty="0" smtClean="0">
              <a:latin typeface="Arial" pitchFamily="34" charset="0"/>
              <a:cs typeface="Arial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endParaRPr lang="en-GB" altLang="en-US" sz="1200" dirty="0">
              <a:latin typeface="Arial" pitchFamily="34" charset="0"/>
              <a:cs typeface="Arial" pitchFamily="34" charset="0"/>
            </a:endParaRPr>
          </a:p>
          <a:p>
            <a:pPr marL="109728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GB" alt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AEE49-728B-4AE3-8AE9-4E29A3A49836}" type="slidenum">
              <a:rPr lang="en-US" altLang="en-US" smtClean="0"/>
              <a:pPr/>
              <a:t>9</a:t>
            </a:fld>
            <a:endParaRPr lang="en-US" alt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1800" cap="all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How much is the levy going to cost?</a:t>
            </a:r>
            <a:endParaRPr lang="en-US" altLang="en-US" sz="1800" cap="all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6084888" y="6381750"/>
            <a:ext cx="2590800" cy="2921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School Leaders Seminar – 3 March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6529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3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4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4712</TotalTime>
  <Words>689</Words>
  <Application>Microsoft Office PowerPoint</Application>
  <PresentationFormat>On-screen Show (4:3)</PresentationFormat>
  <Paragraphs>132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The Apprenticeship Levy for Schools</vt:lpstr>
      <vt:lpstr>WHAT IS THE APPRENTICESHIP LEVY?</vt:lpstr>
      <vt:lpstr>WHAT IS THE APPRENTICESHIP LEVY? (2)</vt:lpstr>
      <vt:lpstr>Which employers will pay the levy?</vt:lpstr>
      <vt:lpstr>THE APPRENTICESHIP LEVY AND SCHOOLS</vt:lpstr>
      <vt:lpstr>Calculating the paybill</vt:lpstr>
      <vt:lpstr>WHEN DOES THE LEVY COME INTO EFFECT?</vt:lpstr>
      <vt:lpstr>WHEN DOES THE LEVY COME INTO EFFECT?</vt:lpstr>
      <vt:lpstr>How much is the levy going to cost?</vt:lpstr>
      <vt:lpstr>HOW WILL employers pay the levy?</vt:lpstr>
      <vt:lpstr>How does an employer recoup the levy?</vt:lpstr>
      <vt:lpstr>WHO CAN DO AN APPRENTICESHIP?</vt:lpstr>
      <vt:lpstr>What can levy funds be spent on?</vt:lpstr>
      <vt:lpstr>What can levy funds be spent on?</vt:lpstr>
    </vt:vector>
  </TitlesOfParts>
  <Company>NASUWT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patrickr</dc:creator>
  <cp:lastModifiedBy>Dave Wilkinson</cp:lastModifiedBy>
  <cp:revision>147</cp:revision>
  <cp:lastPrinted>2014-06-27T10:49:59Z</cp:lastPrinted>
  <dcterms:created xsi:type="dcterms:W3CDTF">2014-05-14T06:10:09Z</dcterms:created>
  <dcterms:modified xsi:type="dcterms:W3CDTF">2017-03-02T01:02:59Z</dcterms:modified>
</cp:coreProperties>
</file>