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3"/>
  </p:notesMasterIdLst>
  <p:sldIdLst>
    <p:sldId id="258" r:id="rId3"/>
    <p:sldId id="260" r:id="rId4"/>
    <p:sldId id="263" r:id="rId5"/>
    <p:sldId id="261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662" autoAdjust="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6491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6491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83A28E2B-8318-4B65-B91A-1AB6E8A52A94}" type="datetimeFigureOut">
              <a:rPr lang="en-GB" smtClean="0"/>
              <a:t>08/03/2017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1E3F0CA6-D015-4B31-8E1C-37D946A1E6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6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3510C90-FF44-4436-8033-5BA88CF5F050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84148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10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3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4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6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7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8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75" indent="-28572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8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040" indent="-22857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195" indent="-22857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503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12" indent="-2285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04B36A-B767-4591-AA41-3FC320581707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defRPr/>
              </a:pPr>
              <a:t>9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513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srgbClr val="AD0101">
                    <a:tint val="20000"/>
                  </a:srgbClr>
                </a:solidFill>
              </a:rPr>
              <a:t>Negotiating Secretaries Briefing – 06.03.17.</a:t>
            </a:r>
            <a:endParaRPr lang="en-US" altLang="en-US" dirty="0">
              <a:solidFill>
                <a:srgbClr val="AD0101">
                  <a:tint val="20000"/>
                </a:srgbClr>
              </a:solidFill>
            </a:endParaRP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30A7688-A15A-4346-9987-DC668670592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546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0D67-57C0-42E7-A458-3E1CC48983C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38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95714-7513-4BD1-AD7E-0782161680B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565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srgbClr val="AD0101">
                    <a:tint val="20000"/>
                  </a:srgbClr>
                </a:solidFill>
              </a:rPr>
              <a:t>Negotiating Secretaries Briefing – 06.03.17.</a:t>
            </a:r>
            <a:endParaRPr lang="en-US" altLang="en-US" dirty="0">
              <a:solidFill>
                <a:srgbClr val="AD0101">
                  <a:tint val="20000"/>
                </a:srgbClr>
              </a:solidFill>
            </a:endParaRP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30A7688-A15A-4346-9987-DC668670592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868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1F39F-E410-4C37-B91A-DC995E88A38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67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949D44-87AA-4495-A39C-16D5B2332EB3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52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55AE38-F155-4B98-8B10-018B6BE3732F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32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88253A-C175-4444-A4E9-19056D50841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93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D7E9B6-69BF-432C-B6A3-ED1CCB215B18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890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BD6D2-61EC-4419-9E80-E2385512941C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372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D8279D-C8C4-413E-B272-39A7201DC8F0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544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1F39F-E410-4C37-B91A-DC995E88A387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344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D24D98-8CB8-42B0-B7C6-86E7D70C64F7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184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0D67-57C0-42E7-A458-3E1CC48983C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943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95714-7513-4BD1-AD7E-0782161680BE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37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949D44-87AA-4495-A39C-16D5B2332EB3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180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55AE38-F155-4B98-8B10-018B6BE3732F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370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88253A-C175-4444-A4E9-19056D508416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399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D7E9B6-69BF-432C-B6A3-ED1CCB215B18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508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BD6D2-61EC-4419-9E80-E2385512941C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9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D8279D-C8C4-413E-B272-39A7201DC8F0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93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altLang="en-US" dirty="0" smtClean="0">
                <a:solidFill>
                  <a:prstClr val="white"/>
                </a:solidFill>
              </a:rPr>
              <a:t>Negotiating Secretaries Briefing – 06.03.17.</a:t>
            </a:r>
            <a:endParaRPr lang="en-US" alt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D24D98-8CB8-42B0-B7C6-86E7D70C64F7}" type="slidenum">
              <a:rPr lang="en-US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049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855BEC-FE8A-48E3-92B7-428045431A40}" type="slidenum">
              <a:rPr lang="en-US" altLang="en-US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03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51520" y="188640"/>
            <a:ext cx="23050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466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855BEC-FE8A-48E3-92B7-428045431A40}" type="slidenum">
              <a:rPr lang="en-US" altLang="en-US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103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79512" y="188640"/>
            <a:ext cx="2151732" cy="68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096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FC6B701-2A9F-41B3-9F06-8E1EC14AFC10}" type="slidenum">
              <a:rPr lang="en-US" altLang="en-US" smtClean="0">
                <a:solidFill>
                  <a:prstClr val="black"/>
                </a:solidFill>
              </a:rPr>
              <a:pPr/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204864"/>
            <a:ext cx="7056784" cy="1143000"/>
          </a:xfrm>
          <a:ln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High needs funding</a:t>
            </a:r>
            <a:endParaRPr lang="en-GB" altLang="en-US" sz="2400" i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666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1600" dirty="0"/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The setting in which a pupil is educated should be determined by an objective assessment of his or her needs, not by ideology or funding considerations.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600" dirty="0">
                <a:solidFill>
                  <a:prstClr val="black"/>
                </a:solidFill>
                <a:latin typeface="Arial" charset="0"/>
                <a:cs typeface="Arial" charset="0"/>
              </a:rPr>
              <a:t>Historical funding element critical in this respect – funding solely on a per pupil basis would </a:t>
            </a:r>
            <a:r>
              <a:rPr lang="en-GB" altLang="en-US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create financial </a:t>
            </a:r>
            <a:r>
              <a:rPr lang="en-GB" altLang="en-US" sz="1600" dirty="0">
                <a:solidFill>
                  <a:prstClr val="black"/>
                </a:solidFill>
                <a:latin typeface="Arial" charset="0"/>
                <a:cs typeface="Arial" charset="0"/>
              </a:rPr>
              <a:t>incentives to </a:t>
            </a:r>
            <a:r>
              <a:rPr lang="en-GB" altLang="en-US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move pupils to special provision– </a:t>
            </a:r>
            <a:r>
              <a:rPr lang="en-GB" altLang="en-US" sz="1600" dirty="0">
                <a:solidFill>
                  <a:prstClr val="black"/>
                </a:solidFill>
                <a:latin typeface="Arial" charset="0"/>
                <a:cs typeface="Arial" charset="0"/>
              </a:rPr>
              <a:t>each local authority is very different.</a:t>
            </a:r>
            <a:endParaRPr lang="en-GB" altLang="en-US" sz="1000" dirty="0"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Schools and other agencies for children should collaborate in meeting the needs of pupils with SEND </a:t>
            </a:r>
            <a:endParaRPr lang="en-GB" altLang="en-US" sz="20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600" dirty="0">
                <a:solidFill>
                  <a:prstClr val="black"/>
                </a:solidFill>
                <a:latin typeface="Arial" charset="0"/>
                <a:cs typeface="Arial" charset="0"/>
              </a:rPr>
              <a:t>F</a:t>
            </a:r>
            <a:r>
              <a:rPr lang="en-GB" altLang="en-US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lexibilities to share funding and to move funding between blocks is critical to this – ring fencing of the schools block could be a problem from 2019/20 – serious potential implications for inclusive schools.</a:t>
            </a:r>
            <a:endParaRPr lang="en-GB" altLang="en-US" sz="10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10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two key NASUWT principles 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 fontScale="62500" lnSpcReduction="20000"/>
          </a:bodyPr>
          <a:lstStyle/>
          <a:p>
            <a:pPr eaLnBrk="1" hangingPunct="1"/>
            <a:endParaRPr lang="en-GB" altLang="en-US" sz="1600" dirty="0"/>
          </a:p>
          <a:p>
            <a:pPr marL="109537" lv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The context – how material the reform is and where it fits in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Why – is reform needed?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What – is the objective of the reform?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How – does it work? And what are the detailed proposals?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Impact – how </a:t>
            </a:r>
            <a:r>
              <a:rPr lang="en-GB" altLang="en-US" sz="43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will it affect different Las and different settings?</a:t>
            </a: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392113" lvl="1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>
                <a:latin typeface="Arial" charset="0"/>
                <a:cs typeface="Arial" charset="0"/>
              </a:rPr>
              <a:t>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Stage 2 consultation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2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 fontScale="47500" lnSpcReduction="20000"/>
          </a:bodyPr>
          <a:lstStyle/>
          <a:p>
            <a:pPr eaLnBrk="1" hangingPunct="1"/>
            <a:endParaRPr lang="en-GB" altLang="en-US" sz="1600" dirty="0"/>
          </a:p>
          <a:p>
            <a:pPr marL="109537" lv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High needs block accounts for over £5bn out of total schools expenditure of £40bn+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In parallel with Schools Block this is Stage 2 of consultation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Clear that reform of Schools Block could not be undertaken without reform of high needs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History – Isos study in 2015 followed by Stage 1 consultation in March 2016; Stage 2 in December 2017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Lead on high needs remains with local authorities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69% of 1075 responses to Stage 1 supported funding principles and 79% supported most high needs funding going to LAs</a:t>
            </a:r>
          </a:p>
          <a:p>
            <a:pPr marL="392113" lvl="1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>
                <a:latin typeface="Arial" charset="0"/>
                <a:cs typeface="Arial" charset="0"/>
              </a:rPr>
              <a:t>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3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current context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64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 fontScale="47500" lnSpcReduction="20000"/>
          </a:bodyPr>
          <a:lstStyle/>
          <a:p>
            <a:pPr eaLnBrk="1" hangingPunct="1"/>
            <a:endParaRPr lang="en-GB" altLang="en-US" sz="1600" dirty="0"/>
          </a:p>
          <a:p>
            <a:pPr marL="109537" lv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“Current distribution largely based on LAs’ spend in 2012-13 which in turn strongly related to spending patterns from 2005-06”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“significantly different levels of funding for high needs across the country, which .. cannot be justified by reference to any measure of need.”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Current funding is not targeting need and Government sees need for fairer distribution and better use of funding committed to high needs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“Areas ..that have been underfunded will begin to see increases that will help them to achieve more for their children and young people”</a:t>
            </a:r>
          </a:p>
          <a:p>
            <a:pPr marL="392113" lvl="1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>
                <a:latin typeface="Arial" charset="0"/>
                <a:cs typeface="Arial" charset="0"/>
              </a:rPr>
              <a:t>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4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initial consultation outcomes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757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 fontScale="77500" lnSpcReduction="20000"/>
          </a:bodyPr>
          <a:lstStyle/>
          <a:p>
            <a:pPr eaLnBrk="1" hangingPunct="1"/>
            <a:endParaRPr lang="en-GB" altLang="en-US" sz="1600" dirty="0"/>
          </a:p>
          <a:p>
            <a:pPr marL="109537" lv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Move to fairer distribution based on need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Maintaining stability at same time as change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Funding principles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Better use of limited funding</a:t>
            </a:r>
          </a:p>
          <a:p>
            <a:pPr marL="392113" lvl="1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>
                <a:latin typeface="Arial" charset="0"/>
                <a:cs typeface="Arial" charset="0"/>
              </a:rPr>
              <a:t>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principles for reform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0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 fontScale="62500" lnSpcReduction="20000"/>
          </a:bodyPr>
          <a:lstStyle/>
          <a:p>
            <a:pPr eaLnBrk="1" hangingPunct="1"/>
            <a:endParaRPr lang="en-GB" altLang="en-US" sz="1600" dirty="0"/>
          </a:p>
          <a:p>
            <a:pPr marL="109537" lv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No local authority will face a reduction in high needs funding compared with their current spend</a:t>
            </a:r>
            <a:b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</a:b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Gains of up to 3% over 2 years for authorities currently underfunded</a:t>
            </a:r>
            <a:b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</a:br>
            <a:endParaRPr lang="en-GB" altLang="en-US" sz="43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4300" dirty="0">
                <a:solidFill>
                  <a:prstClr val="black"/>
                </a:solidFill>
                <a:latin typeface="Arial" charset="0"/>
                <a:cs typeface="Arial" charset="0"/>
              </a:rPr>
              <a:t>£200m of capital funding for places for pupils with SEND</a:t>
            </a:r>
          </a:p>
          <a:p>
            <a:pPr marL="392113" lvl="1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>
                <a:latin typeface="Arial" charset="0"/>
                <a:cs typeface="Arial" charset="0"/>
              </a:rPr>
              <a:t>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6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overarching proposals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584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1600" dirty="0"/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7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Proposed </a:t>
            </a:r>
            <a:r>
              <a:rPr lang="en-GB" altLang="en-US" sz="1700" dirty="0">
                <a:solidFill>
                  <a:prstClr val="black"/>
                </a:solidFill>
                <a:latin typeface="Arial" charset="0"/>
                <a:cs typeface="Arial" charset="0"/>
              </a:rPr>
              <a:t>formula will use 8 formula factors and two adjustments – one for area costs, the other for imports and exports</a:t>
            </a:r>
            <a:r>
              <a:rPr lang="en-GB" altLang="en-US" sz="17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.</a:t>
            </a:r>
            <a:endParaRPr lang="en-GB" altLang="en-US" sz="1700" dirty="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ClrTx/>
              <a:buFont typeface="Wingdings 3" pitchFamily="18" charset="2"/>
              <a:buNone/>
            </a:pPr>
            <a:r>
              <a:rPr lang="en-GB" altLang="en-US" sz="1400" dirty="0" smtClean="0">
                <a:latin typeface="Arial" charset="0"/>
                <a:cs typeface="Arial" charset="0"/>
              </a:rPr>
              <a:t> </a:t>
            </a:r>
            <a:endParaRPr lang="en-GB" altLang="en-US" sz="1400" dirty="0">
              <a:latin typeface="Arial" charset="0"/>
              <a:cs typeface="Arial" charset="0"/>
            </a:endParaRP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7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formula model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331640" y="3212976"/>
            <a:ext cx="648072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8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1600" dirty="0"/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Local authority impact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Wide range of impact – highlights are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Yorkshire and Humberside + £49 million; 13 out of 15 LAs gain; largest gain 20%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Inner London + £3 million; 5 out of 13 LAs gain; largest gain 4.7%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In </a:t>
            </a: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the short term no losses and gains restricted to 3% in each of first two </a:t>
            </a:r>
            <a:r>
              <a:rPr lang="en-GB" altLang="en-US" sz="2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years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Longer </a:t>
            </a: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term not clear, but first two years will have levelled the distribution significantly – so completion of the formula easier </a:t>
            </a:r>
          </a:p>
          <a:p>
            <a:pPr marL="914400" lvl="1" indent="-45720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Font typeface="Arial" charset="0"/>
              <a:buChar char="•"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8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local impacts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889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44824"/>
            <a:ext cx="8229600" cy="4238625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1600" dirty="0"/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Losers are protected by cash floor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But even if the floor continues beyond 2019-20, some LAs will be marking time for many years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Can be identified by the level of the floor factor. Examples:</a:t>
            </a:r>
          </a:p>
          <a:p>
            <a:pPr lvl="2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Merton – floor factor is 16.9% of original baseline</a:t>
            </a:r>
          </a:p>
          <a:p>
            <a:pPr lvl="2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Bracknell Forest – floor factor is 15.7% of original baseline</a:t>
            </a:r>
          </a:p>
          <a:p>
            <a:pPr lvl="2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Buckinghamshire – floor factor is 19.5% of original baseline</a:t>
            </a:r>
          </a:p>
          <a:p>
            <a:pPr lvl="0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q"/>
            </a:pPr>
            <a:r>
              <a:rPr lang="en-GB" altLang="en-US" sz="2000" dirty="0">
                <a:solidFill>
                  <a:prstClr val="black"/>
                </a:solidFill>
                <a:latin typeface="Arial" charset="0"/>
                <a:cs typeface="Arial" charset="0"/>
              </a:rPr>
              <a:t>LAs in this position face a static high needs allocation for some time</a:t>
            </a:r>
          </a:p>
          <a:p>
            <a:pPr marL="457200" lvl="1" indent="0"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ClrTx/>
              <a:buNone/>
            </a:pPr>
            <a:endParaRPr lang="en-GB" altLang="en-US" sz="1400" dirty="0">
              <a:latin typeface="Arial" charset="0"/>
              <a:cs typeface="Arial" charset="0"/>
            </a:endParaRPr>
          </a:p>
          <a:p>
            <a:pPr eaLnBrk="1" hangingPunct="1"/>
            <a:endParaRPr lang="en-GB" altLang="en-US" sz="2200" dirty="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A54EB0A-0DA9-42DA-B5DC-D3978A9DDD0E}" type="slidenum">
              <a:rPr lang="en-US" altLang="en-US" smtClean="0">
                <a:solidFill>
                  <a:prstClr val="black"/>
                </a:solidFill>
              </a:rPr>
              <a:pPr/>
              <a:t>9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High needs funding – the cash floor </a:t>
            </a:r>
            <a:endParaRPr lang="en-US" altLang="en-US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2351087" cy="365125"/>
          </a:xfrm>
        </p:spPr>
        <p:txBody>
          <a:bodyPr/>
          <a:lstStyle/>
          <a:p>
            <a:pPr algn="ctr">
              <a:defRPr/>
            </a:pPr>
            <a:r>
              <a:rPr lang="en-GB" altLang="en-US" dirty="0" smtClean="0">
                <a:solidFill>
                  <a:prstClr val="black"/>
                </a:solidFill>
              </a:rPr>
              <a:t>Negotiating Secretaries Briefing – 06.03.17.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33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oncours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2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3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4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5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6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7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ppt/theme/themeOverride8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730</Words>
  <Application>Microsoft Office PowerPoint</Application>
  <PresentationFormat>On-screen Show (4:3)</PresentationFormat>
  <Paragraphs>105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Concourse</vt:lpstr>
      <vt:lpstr>2_Concourse</vt:lpstr>
      <vt:lpstr>High needs funding</vt:lpstr>
      <vt:lpstr>High needs funding – Stage 2 consultation</vt:lpstr>
      <vt:lpstr>High needs funding – current context</vt:lpstr>
      <vt:lpstr>High needs funding – initial consultation outcomes</vt:lpstr>
      <vt:lpstr>High needs funding – principles for reform</vt:lpstr>
      <vt:lpstr>High needs funding – overarching proposals</vt:lpstr>
      <vt:lpstr>High needs funding – formula model</vt:lpstr>
      <vt:lpstr>High needs funding – local impacts</vt:lpstr>
      <vt:lpstr>High needs funding – the cash floor </vt:lpstr>
      <vt:lpstr>High needs funding – two key NASUWT principles </vt:lpstr>
    </vt:vector>
  </TitlesOfParts>
  <Company>Nasuwt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and inspection update</dc:title>
  <dc:creator>Darren Northcott</dc:creator>
  <cp:lastModifiedBy>Dave Wilkinson</cp:lastModifiedBy>
  <cp:revision>61</cp:revision>
  <cp:lastPrinted>2016-06-16T07:31:00Z</cp:lastPrinted>
  <dcterms:created xsi:type="dcterms:W3CDTF">2015-10-14T08:26:51Z</dcterms:created>
  <dcterms:modified xsi:type="dcterms:W3CDTF">2017-03-08T16:42:43Z</dcterms:modified>
</cp:coreProperties>
</file>