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4" r:id="rId2"/>
  </p:sldMasterIdLst>
  <p:notesMasterIdLst>
    <p:notesMasterId r:id="rId13"/>
  </p:notesMasterIdLst>
  <p:sldIdLst>
    <p:sldId id="258" r:id="rId3"/>
    <p:sldId id="260" r:id="rId4"/>
    <p:sldId id="263" r:id="rId5"/>
    <p:sldId id="261" r:id="rId6"/>
    <p:sldId id="264" r:id="rId7"/>
    <p:sldId id="265" r:id="rId8"/>
    <p:sldId id="266" r:id="rId9"/>
    <p:sldId id="267" r:id="rId10"/>
    <p:sldId id="268" r:id="rId11"/>
    <p:sldId id="269" r:id="rId12"/>
  </p:sldIdLst>
  <p:sldSz cx="9144000" cy="6858000" type="screen4x3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2" autoAdjust="0"/>
    <p:restoredTop sz="94662" autoAdjust="0"/>
  </p:normalViewPr>
  <p:slideViewPr>
    <p:cSldViewPr>
      <p:cViewPr varScale="1">
        <p:scale>
          <a:sx n="103" d="100"/>
          <a:sy n="103" d="100"/>
        </p:scale>
        <p:origin x="-19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347" cy="496491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343" y="0"/>
            <a:ext cx="2946347" cy="496491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r">
              <a:defRPr sz="1200"/>
            </a:lvl1pPr>
          </a:lstStyle>
          <a:p>
            <a:fld id="{83A28E2B-8318-4B65-B91A-1AB6E8A52A94}" type="datetimeFigureOut">
              <a:rPr lang="en-GB" smtClean="0"/>
              <a:t>08/03/2017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7287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6" rIns="91431" bIns="45716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927" y="4716662"/>
            <a:ext cx="5439410" cy="4468416"/>
          </a:xfrm>
          <a:prstGeom prst="rect">
            <a:avLst/>
          </a:prstGeom>
        </p:spPr>
        <p:txBody>
          <a:bodyPr vert="horz" lIns="91431" tIns="45716" rIns="91431" bIns="4571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1600"/>
            <a:ext cx="2946347" cy="496491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343" y="9431600"/>
            <a:ext cx="2946347" cy="496491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r">
              <a:defRPr sz="1200"/>
            </a:lvl1pPr>
          </a:lstStyle>
          <a:p>
            <a:fld id="{1E3F0CA6-D015-4B31-8E1C-37D946A1E63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56162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875" indent="-28572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885" indent="-22857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040" indent="-22857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195" indent="-22857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348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503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657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812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A3510C90-FF44-4436-8033-5BA88CF5F050}" type="slidenum">
              <a:rPr lang="en-US" altLang="en-US" smtClean="0">
                <a:solidFill>
                  <a:prstClr val="black"/>
                </a:solidFill>
              </a:rPr>
              <a:pPr eaLnBrk="1" hangingPunct="1">
                <a:defRPr/>
              </a:pPr>
              <a:t>1</a:t>
            </a:fld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9841480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875" indent="-28572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885" indent="-22857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040" indent="-22857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195" indent="-22857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348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503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657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812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9A04B36A-B767-4591-AA41-3FC320581707}" type="slidenum">
              <a:rPr lang="en-US" altLang="en-US" smtClean="0">
                <a:solidFill>
                  <a:prstClr val="black"/>
                </a:solidFill>
              </a:rPr>
              <a:pPr eaLnBrk="1" hangingPunct="1">
                <a:defRPr/>
              </a:pPr>
              <a:t>10</a:t>
            </a:fld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651347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875" indent="-28572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885" indent="-22857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040" indent="-22857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195" indent="-22857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348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503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657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812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9A04B36A-B767-4591-AA41-3FC320581707}" type="slidenum">
              <a:rPr lang="en-US" altLang="en-US" smtClean="0">
                <a:solidFill>
                  <a:prstClr val="black"/>
                </a:solidFill>
              </a:rPr>
              <a:pPr eaLnBrk="1" hangingPunct="1">
                <a:defRPr/>
              </a:pPr>
              <a:t>2</a:t>
            </a:fld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651347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875" indent="-28572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885" indent="-22857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040" indent="-22857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195" indent="-22857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348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503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657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812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9A04B36A-B767-4591-AA41-3FC320581707}" type="slidenum">
              <a:rPr lang="en-US" altLang="en-US" smtClean="0">
                <a:solidFill>
                  <a:prstClr val="black"/>
                </a:solidFill>
              </a:rPr>
              <a:pPr eaLnBrk="1" hangingPunct="1">
                <a:defRPr/>
              </a:pPr>
              <a:t>3</a:t>
            </a:fld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651347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875" indent="-28572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885" indent="-22857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040" indent="-22857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195" indent="-22857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348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503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657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812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9A04B36A-B767-4591-AA41-3FC320581707}" type="slidenum">
              <a:rPr lang="en-US" altLang="en-US" smtClean="0">
                <a:solidFill>
                  <a:prstClr val="black"/>
                </a:solidFill>
              </a:rPr>
              <a:pPr eaLnBrk="1" hangingPunct="1">
                <a:defRPr/>
              </a:pPr>
              <a:t>4</a:t>
            </a:fld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651347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875" indent="-28572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885" indent="-22857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040" indent="-22857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195" indent="-22857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348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503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657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812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9A04B36A-B767-4591-AA41-3FC320581707}" type="slidenum">
              <a:rPr lang="en-US" altLang="en-US" smtClean="0">
                <a:solidFill>
                  <a:prstClr val="black"/>
                </a:solidFill>
              </a:rPr>
              <a:pPr eaLnBrk="1" hangingPunct="1">
                <a:defRPr/>
              </a:pPr>
              <a:t>5</a:t>
            </a:fld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651347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875" indent="-28572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885" indent="-22857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040" indent="-22857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195" indent="-22857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348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503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657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812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9A04B36A-B767-4591-AA41-3FC320581707}" type="slidenum">
              <a:rPr lang="en-US" altLang="en-US" smtClean="0">
                <a:solidFill>
                  <a:prstClr val="black"/>
                </a:solidFill>
              </a:rPr>
              <a:pPr eaLnBrk="1" hangingPunct="1">
                <a:defRPr/>
              </a:pPr>
              <a:t>6</a:t>
            </a:fld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651347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875" indent="-28572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885" indent="-22857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040" indent="-22857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195" indent="-22857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348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503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657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812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9A04B36A-B767-4591-AA41-3FC320581707}" type="slidenum">
              <a:rPr lang="en-US" altLang="en-US" smtClean="0">
                <a:solidFill>
                  <a:prstClr val="black"/>
                </a:solidFill>
              </a:rPr>
              <a:pPr eaLnBrk="1" hangingPunct="1">
                <a:defRPr/>
              </a:pPr>
              <a:t>7</a:t>
            </a:fld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651347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875" indent="-28572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885" indent="-22857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040" indent="-22857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195" indent="-22857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348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503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657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812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9A04B36A-B767-4591-AA41-3FC320581707}" type="slidenum">
              <a:rPr lang="en-US" altLang="en-US" smtClean="0">
                <a:solidFill>
                  <a:prstClr val="black"/>
                </a:solidFill>
              </a:rPr>
              <a:pPr eaLnBrk="1" hangingPunct="1">
                <a:defRPr/>
              </a:pPr>
              <a:t>8</a:t>
            </a:fld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651347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875" indent="-28572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885" indent="-22857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040" indent="-22857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195" indent="-22857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348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503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657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812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9A04B36A-B767-4591-AA41-3FC320581707}" type="slidenum">
              <a:rPr lang="en-US" altLang="en-US" smtClean="0">
                <a:solidFill>
                  <a:prstClr val="black"/>
                </a:solidFill>
              </a:rPr>
              <a:pPr eaLnBrk="1" hangingPunct="1">
                <a:defRPr/>
              </a:pPr>
              <a:t>9</a:t>
            </a:fld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65134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5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6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8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5760 w 5760"/>
                <a:gd name="T3" fmla="*/ 0 h 528"/>
                <a:gd name="T4" fmla="*/ 5760 w 5760"/>
                <a:gd name="T5" fmla="*/ 528 h 528"/>
                <a:gd name="T6" fmla="*/ 48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n-GB" altLang="en-US" dirty="0" smtClean="0">
                <a:solidFill>
                  <a:srgbClr val="AD0101">
                    <a:tint val="20000"/>
                  </a:srgbClr>
                </a:solidFill>
              </a:rPr>
              <a:t>Negotiating Secretaries Briefing – 06.03.17.</a:t>
            </a:r>
            <a:endParaRPr lang="en-US" altLang="en-US" dirty="0">
              <a:solidFill>
                <a:srgbClr val="AD0101">
                  <a:tint val="20000"/>
                </a:srgbClr>
              </a:solidFill>
            </a:endParaRPr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30A7688-A15A-4346-9987-DC668670592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55460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 smtClean="0">
                <a:solidFill>
                  <a:prstClr val="black"/>
                </a:solidFill>
              </a:rPr>
              <a:t>Negotiating Secretaries Briefing – 06.03.17.</a:t>
            </a:r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B0D67-57C0-42E7-A458-3E1CC48983C6}" type="slidenum">
              <a:rPr lang="en-US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7389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 smtClean="0">
                <a:solidFill>
                  <a:prstClr val="black"/>
                </a:solidFill>
              </a:rPr>
              <a:t>Negotiating Secretaries Briefing – 06.03.17.</a:t>
            </a:r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D95714-7513-4BD1-AD7E-0782161680BE}" type="slidenum">
              <a:rPr lang="en-US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45656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5760 w 5760"/>
                <a:gd name="T3" fmla="*/ 0 h 528"/>
                <a:gd name="T4" fmla="*/ 5760 w 5760"/>
                <a:gd name="T5" fmla="*/ 528 h 528"/>
                <a:gd name="T6" fmla="*/ 48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dirty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n-GB" altLang="en-US" dirty="0" smtClean="0">
                <a:solidFill>
                  <a:srgbClr val="AD0101">
                    <a:tint val="20000"/>
                  </a:srgbClr>
                </a:solidFill>
              </a:rPr>
              <a:t>Negotiating Secretaries Briefing – 06.03.17.</a:t>
            </a:r>
            <a:endParaRPr lang="en-US" altLang="en-US" dirty="0">
              <a:solidFill>
                <a:srgbClr val="AD0101">
                  <a:tint val="20000"/>
                </a:srgbClr>
              </a:solidFill>
            </a:endParaRPr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30A7688-A15A-4346-9987-DC668670592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786864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 smtClean="0">
                <a:solidFill>
                  <a:prstClr val="black"/>
                </a:solidFill>
              </a:rPr>
              <a:t>Negotiating Secretaries Briefing – 06.03.17.</a:t>
            </a:r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51F39F-E410-4C37-B91A-DC995E88A387}" type="slidenum">
              <a:rPr lang="en-US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87675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en-US" dirty="0">
              <a:solidFill>
                <a:prstClr val="white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 altLang="en-US" dirty="0" smtClean="0">
                <a:solidFill>
                  <a:prstClr val="white"/>
                </a:solidFill>
              </a:rPr>
              <a:t>Negotiating Secretaries Briefing – 06.03.17.</a:t>
            </a:r>
            <a:endParaRPr lang="en-US" altLang="en-US" dirty="0">
              <a:solidFill>
                <a:prstClr val="white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5949D44-87AA-4495-A39C-16D5B2332EB3}" type="slidenum">
              <a:rPr lang="en-US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77526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 altLang="en-US" dirty="0" smtClean="0">
                <a:solidFill>
                  <a:prstClr val="white"/>
                </a:solidFill>
              </a:rPr>
              <a:t>Negotiating Secretaries Briefing – 06.03.17.</a:t>
            </a:r>
            <a:endParaRPr lang="en-US" alt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B55AE38-F155-4B98-8B10-018B6BE3732F}" type="slidenum">
              <a:rPr lang="en-US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56328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 altLang="en-US" dirty="0" smtClean="0">
                <a:solidFill>
                  <a:prstClr val="black"/>
                </a:solidFill>
              </a:rPr>
              <a:t>Negotiating Secretaries Briefing – 06.03.17.</a:t>
            </a:r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888253A-C175-4444-A4E9-19056D508416}" type="slidenum">
              <a:rPr lang="en-US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38930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en-US" dirty="0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 altLang="en-US" dirty="0" smtClean="0">
                <a:solidFill>
                  <a:prstClr val="white"/>
                </a:solidFill>
              </a:rPr>
              <a:t>Negotiating Secretaries Briefing – 06.03.17.</a:t>
            </a:r>
            <a:endParaRPr lang="en-US" altLang="en-US" dirty="0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8D7E9B6-69BF-432C-B6A3-ED1CCB215B18}" type="slidenum">
              <a:rPr lang="en-US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38905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 smtClean="0">
                <a:solidFill>
                  <a:prstClr val="black"/>
                </a:solidFill>
              </a:rPr>
              <a:t>Negotiating Secretaries Briefing – 06.03.17.</a:t>
            </a:r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FBD6D2-61EC-4419-9E80-E2385512941C}" type="slidenum">
              <a:rPr lang="en-US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73725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 altLang="en-US" dirty="0" smtClean="0">
                <a:solidFill>
                  <a:prstClr val="black"/>
                </a:solidFill>
              </a:rPr>
              <a:t>Negotiating Secretaries Briefing – 06.03.17.</a:t>
            </a:r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6D8279D-C8C4-413E-B272-39A7201DC8F0}" type="slidenum">
              <a:rPr lang="en-US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45443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 smtClean="0">
                <a:solidFill>
                  <a:prstClr val="black"/>
                </a:solidFill>
              </a:rPr>
              <a:t>Negotiating Secretaries Briefing – 06.03.17.</a:t>
            </a:r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51F39F-E410-4C37-B91A-DC995E88A387}" type="slidenum">
              <a:rPr lang="en-US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034450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5760 w 5591"/>
              <a:gd name="T3" fmla="*/ 0 h 588"/>
              <a:gd name="T4" fmla="*/ 5760 w 5591"/>
              <a:gd name="T5" fmla="*/ 528 h 588"/>
              <a:gd name="T6" fmla="*/ 4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dirty="0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 altLang="en-US" dirty="0">
              <a:solidFill>
                <a:prstClr val="white"/>
              </a:solidFill>
            </a:endParaRPr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GB" altLang="en-US" dirty="0" smtClean="0">
                <a:solidFill>
                  <a:prstClr val="white"/>
                </a:solidFill>
              </a:rPr>
              <a:t>Negotiating Secretaries Briefing – 06.03.17.</a:t>
            </a:r>
            <a:endParaRPr lang="en-US" altLang="en-US" dirty="0">
              <a:solidFill>
                <a:prstClr val="white"/>
              </a:solidFill>
            </a:endParaRP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BAD24D98-8CB8-42B0-B7C6-86E7D70C64F7}" type="slidenum">
              <a:rPr lang="en-US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01846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 smtClean="0">
                <a:solidFill>
                  <a:prstClr val="black"/>
                </a:solidFill>
              </a:rPr>
              <a:t>Negotiating Secretaries Briefing – 06.03.17.</a:t>
            </a:r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B0D67-57C0-42E7-A458-3E1CC48983C6}" type="slidenum">
              <a:rPr lang="en-US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09433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 smtClean="0">
                <a:solidFill>
                  <a:prstClr val="black"/>
                </a:solidFill>
              </a:rPr>
              <a:t>Negotiating Secretaries Briefing – 06.03.17.</a:t>
            </a:r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D95714-7513-4BD1-AD7E-0782161680BE}" type="slidenum">
              <a:rPr lang="en-US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7375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en-US" dirty="0">
              <a:solidFill>
                <a:prstClr val="white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 altLang="en-US" dirty="0" smtClean="0">
                <a:solidFill>
                  <a:prstClr val="white"/>
                </a:solidFill>
              </a:rPr>
              <a:t>Negotiating Secretaries Briefing – 06.03.17.</a:t>
            </a:r>
            <a:endParaRPr lang="en-US" altLang="en-US" dirty="0">
              <a:solidFill>
                <a:prstClr val="white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5949D44-87AA-4495-A39C-16D5B2332EB3}" type="slidenum">
              <a:rPr lang="en-US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1807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 altLang="en-US" dirty="0" smtClean="0">
                <a:solidFill>
                  <a:prstClr val="white"/>
                </a:solidFill>
              </a:rPr>
              <a:t>Negotiating Secretaries Briefing – 06.03.17.</a:t>
            </a:r>
            <a:endParaRPr lang="en-US" alt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B55AE38-F155-4B98-8B10-018B6BE3732F}" type="slidenum">
              <a:rPr lang="en-US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63706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 altLang="en-US" dirty="0" smtClean="0">
                <a:solidFill>
                  <a:prstClr val="black"/>
                </a:solidFill>
              </a:rPr>
              <a:t>Negotiating Secretaries Briefing – 06.03.17.</a:t>
            </a:r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888253A-C175-4444-A4E9-19056D508416}" type="slidenum">
              <a:rPr lang="en-US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53991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en-US" dirty="0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 altLang="en-US" dirty="0" smtClean="0">
                <a:solidFill>
                  <a:prstClr val="white"/>
                </a:solidFill>
              </a:rPr>
              <a:t>Negotiating Secretaries Briefing – 06.03.17.</a:t>
            </a:r>
            <a:endParaRPr lang="en-US" altLang="en-US" dirty="0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8D7E9B6-69BF-432C-B6A3-ED1CCB215B18}" type="slidenum">
              <a:rPr lang="en-US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05089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 smtClean="0">
                <a:solidFill>
                  <a:prstClr val="black"/>
                </a:solidFill>
              </a:rPr>
              <a:t>Negotiating Secretaries Briefing – 06.03.17.</a:t>
            </a:r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FBD6D2-61EC-4419-9E80-E2385512941C}" type="slidenum">
              <a:rPr lang="en-US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6297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 altLang="en-US" dirty="0" smtClean="0">
                <a:solidFill>
                  <a:prstClr val="black"/>
                </a:solidFill>
              </a:rPr>
              <a:t>Negotiating Secretaries Briefing – 06.03.17.</a:t>
            </a:r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6D8279D-C8C4-413E-B272-39A7201DC8F0}" type="slidenum">
              <a:rPr lang="en-US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22939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5760 w 5591"/>
              <a:gd name="T3" fmla="*/ 0 h 588"/>
              <a:gd name="T4" fmla="*/ 5760 w 5591"/>
              <a:gd name="T5" fmla="*/ 528 h 588"/>
              <a:gd name="T6" fmla="*/ 4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dirty="0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 altLang="en-US" dirty="0">
              <a:solidFill>
                <a:prstClr val="white"/>
              </a:solidFill>
            </a:endParaRPr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GB" altLang="en-US" dirty="0" smtClean="0">
                <a:solidFill>
                  <a:prstClr val="white"/>
                </a:solidFill>
              </a:rPr>
              <a:t>Negotiating Secretaries Briefing – 06.03.17.</a:t>
            </a:r>
            <a:endParaRPr lang="en-US" altLang="en-US" dirty="0">
              <a:solidFill>
                <a:prstClr val="white"/>
              </a:solidFill>
            </a:endParaRP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BAD24D98-8CB8-42B0-B7C6-86E7D70C64F7}" type="slidenum">
              <a:rPr lang="en-US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40490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5760 w 5591"/>
              <a:gd name="T3" fmla="*/ 0 h 588"/>
              <a:gd name="T4" fmla="*/ 5760 w 5591"/>
              <a:gd name="T5" fmla="*/ 528 h 588"/>
              <a:gd name="T6" fmla="*/ 4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en-US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Negotiating Secretaries Briefing – 06.03.17.</a:t>
            </a:r>
            <a:endParaRPr lang="en-US" altLang="en-US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F855BEC-FE8A-48E3-92B7-428045431A40}" type="slidenum">
              <a:rPr lang="en-US" altLang="en-US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pic>
        <p:nvPicPr>
          <p:cNvPr id="1037" name="Picture 3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251520" y="188640"/>
            <a:ext cx="230505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74666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5760 w 5591"/>
              <a:gd name="T3" fmla="*/ 0 h 588"/>
              <a:gd name="T4" fmla="*/ 5760 w 5591"/>
              <a:gd name="T5" fmla="*/ 528 h 588"/>
              <a:gd name="T6" fmla="*/ 4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en-US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Negotiating Secretaries Briefing – 06.03.17.</a:t>
            </a:r>
            <a:endParaRPr lang="en-US" altLang="en-US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F855BEC-FE8A-48E3-92B7-428045431A40}" type="slidenum">
              <a:rPr lang="en-US" altLang="en-US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pic>
        <p:nvPicPr>
          <p:cNvPr id="1037" name="Picture 3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179512" y="188640"/>
            <a:ext cx="2151732" cy="683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40967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3FC6B701-2A9F-41B3-9F06-8E1EC14AFC10}" type="slidenum">
              <a:rPr lang="en-US" altLang="en-US" smtClean="0">
                <a:solidFill>
                  <a:prstClr val="black"/>
                </a:solidFill>
              </a:rPr>
              <a:pPr/>
              <a:t>1</a:t>
            </a:fld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2204864"/>
            <a:ext cx="7056784" cy="1143000"/>
          </a:xfrm>
          <a:ln>
            <a:noFill/>
            <a:miter lim="800000"/>
            <a:headEnd/>
            <a:tailEnd/>
          </a:ln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GB" altLang="en-US" sz="24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High needs funding</a:t>
            </a:r>
            <a:endParaRPr lang="en-GB" altLang="en-US" sz="2400" i="1" dirty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851920" y="6381328"/>
            <a:ext cx="2351087" cy="365125"/>
          </a:xfrm>
        </p:spPr>
        <p:txBody>
          <a:bodyPr/>
          <a:lstStyle/>
          <a:p>
            <a:pPr algn="ctr">
              <a:defRPr/>
            </a:pPr>
            <a:r>
              <a:rPr lang="en-GB" altLang="en-US" dirty="0" smtClean="0">
                <a:solidFill>
                  <a:prstClr val="black"/>
                </a:solidFill>
              </a:rPr>
              <a:t>Negotiating Secretaries Briefing – 06.03.17.</a:t>
            </a:r>
            <a:endParaRPr lang="en-US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86664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844824"/>
            <a:ext cx="8229600" cy="4238625"/>
          </a:xfrm>
        </p:spPr>
        <p:txBody>
          <a:bodyPr>
            <a:normAutofit/>
          </a:bodyPr>
          <a:lstStyle/>
          <a:p>
            <a:pPr eaLnBrk="1" hangingPunct="1"/>
            <a:endParaRPr lang="en-GB" altLang="en-US" sz="1600" dirty="0"/>
          </a:p>
          <a:p>
            <a:pPr lvl="0" eaLnBrk="1" hangingPunct="1">
              <a:spcBef>
                <a:spcPct val="0"/>
              </a:spcBef>
              <a:spcAft>
                <a:spcPts val="600"/>
              </a:spcAft>
              <a:buClrTx/>
              <a:buFont typeface="Wingdings" pitchFamily="2" charset="2"/>
              <a:buChar char="q"/>
            </a:pPr>
            <a:r>
              <a:rPr lang="en-GB" altLang="en-US" sz="2000" b="1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The setting in which a pupil is educated should be determined by an objective assessment of his or her needs, not by ideology or funding considerations.</a:t>
            </a:r>
          </a:p>
          <a:p>
            <a:pPr lvl="1" eaLnBrk="1" hangingPunct="1">
              <a:spcBef>
                <a:spcPct val="0"/>
              </a:spcBef>
              <a:spcAft>
                <a:spcPts val="600"/>
              </a:spcAft>
              <a:buClrTx/>
              <a:buFont typeface="Wingdings" pitchFamily="2" charset="2"/>
              <a:buChar char="q"/>
            </a:pPr>
            <a:r>
              <a:rPr lang="en-GB" altLang="en-US" sz="1600" dirty="0">
                <a:solidFill>
                  <a:prstClr val="black"/>
                </a:solidFill>
                <a:latin typeface="Arial" charset="0"/>
                <a:cs typeface="Arial" charset="0"/>
              </a:rPr>
              <a:t>Historical funding element critical in this respect – funding solely on a per pupil basis would </a:t>
            </a:r>
            <a:r>
              <a:rPr lang="en-GB" altLang="en-US" sz="16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create financial </a:t>
            </a:r>
            <a:r>
              <a:rPr lang="en-GB" altLang="en-US" sz="1600" dirty="0">
                <a:solidFill>
                  <a:prstClr val="black"/>
                </a:solidFill>
                <a:latin typeface="Arial" charset="0"/>
                <a:cs typeface="Arial" charset="0"/>
              </a:rPr>
              <a:t>incentives to </a:t>
            </a:r>
            <a:r>
              <a:rPr lang="en-GB" altLang="en-US" sz="16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move pupils to special provision– </a:t>
            </a:r>
            <a:r>
              <a:rPr lang="en-GB" altLang="en-US" sz="1600" dirty="0">
                <a:solidFill>
                  <a:prstClr val="black"/>
                </a:solidFill>
                <a:latin typeface="Arial" charset="0"/>
                <a:cs typeface="Arial" charset="0"/>
              </a:rPr>
              <a:t>each local authority is very different.</a:t>
            </a:r>
            <a:endParaRPr lang="en-GB" altLang="en-US" sz="1000" dirty="0">
              <a:latin typeface="Arial" charset="0"/>
              <a:cs typeface="Arial" charset="0"/>
            </a:endParaRPr>
          </a:p>
          <a:p>
            <a:pPr lvl="0" eaLnBrk="1" hangingPunct="1">
              <a:spcBef>
                <a:spcPct val="0"/>
              </a:spcBef>
              <a:spcAft>
                <a:spcPts val="600"/>
              </a:spcAft>
              <a:buClrTx/>
              <a:buFont typeface="Wingdings" pitchFamily="2" charset="2"/>
              <a:buChar char="q"/>
            </a:pPr>
            <a:r>
              <a:rPr lang="en-GB" altLang="en-US" sz="2000" b="1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Schools and other agencies for children should collaborate in meeting the needs of pupils with SEND </a:t>
            </a:r>
            <a:endParaRPr lang="en-GB" altLang="en-US" sz="20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lvl="1" eaLnBrk="1" hangingPunct="1">
              <a:spcBef>
                <a:spcPct val="0"/>
              </a:spcBef>
              <a:spcAft>
                <a:spcPts val="600"/>
              </a:spcAft>
              <a:buClrTx/>
              <a:buFont typeface="Wingdings" pitchFamily="2" charset="2"/>
              <a:buChar char="q"/>
            </a:pPr>
            <a:r>
              <a:rPr lang="en-GB" altLang="en-US" sz="1600" dirty="0">
                <a:solidFill>
                  <a:prstClr val="black"/>
                </a:solidFill>
                <a:latin typeface="Arial" charset="0"/>
                <a:cs typeface="Arial" charset="0"/>
              </a:rPr>
              <a:t>F</a:t>
            </a:r>
            <a:r>
              <a:rPr lang="en-GB" altLang="en-US" sz="16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lexibilities to share funding and to move funding between blocks is critical to this – ring fencing of the schools block could be a problem from 2019/20 – serious potential implications for inclusive schools.</a:t>
            </a:r>
            <a:endParaRPr lang="en-GB" altLang="en-US" sz="1000" dirty="0">
              <a:latin typeface="Arial" charset="0"/>
              <a:cs typeface="Arial" charset="0"/>
            </a:endParaRPr>
          </a:p>
          <a:p>
            <a:pPr eaLnBrk="1" hangingPunct="1"/>
            <a:endParaRPr lang="en-GB" altLang="en-US" sz="2200" dirty="0"/>
          </a:p>
        </p:txBody>
      </p:sp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A54EB0A-0DA9-42DA-B5DC-D3978A9DDD0E}" type="slidenum">
              <a:rPr lang="en-US" altLang="en-US" smtClean="0">
                <a:solidFill>
                  <a:prstClr val="black"/>
                </a:solidFill>
              </a:rPr>
              <a:pPr/>
              <a:t>10</a:t>
            </a:fld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836712"/>
            <a:ext cx="8229600" cy="11430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GB" altLang="en-US" sz="3200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High needs funding – two key NASUWT principles </a:t>
            </a:r>
            <a:endParaRPr lang="en-US" altLang="en-US" sz="3200" dirty="0"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851920" y="6381328"/>
            <a:ext cx="2351087" cy="365125"/>
          </a:xfrm>
        </p:spPr>
        <p:txBody>
          <a:bodyPr/>
          <a:lstStyle/>
          <a:p>
            <a:pPr algn="ctr">
              <a:defRPr/>
            </a:pPr>
            <a:r>
              <a:rPr lang="en-GB" altLang="en-US" dirty="0" smtClean="0">
                <a:solidFill>
                  <a:prstClr val="black"/>
                </a:solidFill>
              </a:rPr>
              <a:t>Negotiating Secretaries Briefing – 06.03.17.</a:t>
            </a:r>
            <a:endParaRPr lang="en-US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047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844824"/>
            <a:ext cx="8229600" cy="4238625"/>
          </a:xfrm>
        </p:spPr>
        <p:txBody>
          <a:bodyPr>
            <a:normAutofit fontScale="62500" lnSpcReduction="20000"/>
          </a:bodyPr>
          <a:lstStyle/>
          <a:p>
            <a:pPr eaLnBrk="1" hangingPunct="1"/>
            <a:endParaRPr lang="en-GB" altLang="en-US" sz="1600" dirty="0"/>
          </a:p>
          <a:p>
            <a:pPr marL="109537" lvl="0" indent="0" eaLnBrk="1" hangingPunct="1">
              <a:spcBef>
                <a:spcPct val="0"/>
              </a:spcBef>
              <a:spcAft>
                <a:spcPts val="600"/>
              </a:spcAft>
              <a:buClrTx/>
              <a:buNone/>
            </a:pPr>
            <a:endParaRPr lang="en-GB" altLang="en-US" sz="43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lvl="0" eaLnBrk="1" hangingPunct="1">
              <a:spcBef>
                <a:spcPct val="0"/>
              </a:spcBef>
              <a:spcAft>
                <a:spcPts val="600"/>
              </a:spcAft>
              <a:buClrTx/>
              <a:buFont typeface="Wingdings" pitchFamily="2" charset="2"/>
              <a:buChar char="q"/>
            </a:pPr>
            <a:r>
              <a:rPr lang="en-GB" altLang="en-US" sz="4300" dirty="0">
                <a:solidFill>
                  <a:prstClr val="black"/>
                </a:solidFill>
                <a:latin typeface="Arial" charset="0"/>
                <a:cs typeface="Arial" charset="0"/>
              </a:rPr>
              <a:t>The context – how material the reform is and where it fits in</a:t>
            </a:r>
          </a:p>
          <a:p>
            <a:pPr lvl="0" eaLnBrk="1" hangingPunct="1">
              <a:spcBef>
                <a:spcPct val="0"/>
              </a:spcBef>
              <a:spcAft>
                <a:spcPts val="600"/>
              </a:spcAft>
              <a:buClrTx/>
              <a:buFont typeface="Wingdings" pitchFamily="2" charset="2"/>
              <a:buChar char="q"/>
            </a:pPr>
            <a:r>
              <a:rPr lang="en-GB" altLang="en-US" sz="4300" dirty="0">
                <a:solidFill>
                  <a:prstClr val="black"/>
                </a:solidFill>
                <a:latin typeface="Arial" charset="0"/>
                <a:cs typeface="Arial" charset="0"/>
              </a:rPr>
              <a:t>Why – is reform needed?</a:t>
            </a:r>
          </a:p>
          <a:p>
            <a:pPr lvl="0" eaLnBrk="1" hangingPunct="1">
              <a:spcBef>
                <a:spcPct val="0"/>
              </a:spcBef>
              <a:spcAft>
                <a:spcPts val="600"/>
              </a:spcAft>
              <a:buClrTx/>
              <a:buFont typeface="Wingdings" pitchFamily="2" charset="2"/>
              <a:buChar char="q"/>
            </a:pPr>
            <a:r>
              <a:rPr lang="en-GB" altLang="en-US" sz="4300" dirty="0">
                <a:solidFill>
                  <a:prstClr val="black"/>
                </a:solidFill>
                <a:latin typeface="Arial" charset="0"/>
                <a:cs typeface="Arial" charset="0"/>
              </a:rPr>
              <a:t>What – is the objective of the reform?</a:t>
            </a:r>
          </a:p>
          <a:p>
            <a:pPr lvl="0" eaLnBrk="1" hangingPunct="1">
              <a:spcBef>
                <a:spcPct val="0"/>
              </a:spcBef>
              <a:spcAft>
                <a:spcPts val="600"/>
              </a:spcAft>
              <a:buClrTx/>
              <a:buFont typeface="Wingdings" pitchFamily="2" charset="2"/>
              <a:buChar char="q"/>
            </a:pPr>
            <a:r>
              <a:rPr lang="en-GB" altLang="en-US" sz="4300" dirty="0">
                <a:solidFill>
                  <a:prstClr val="black"/>
                </a:solidFill>
                <a:latin typeface="Arial" charset="0"/>
                <a:cs typeface="Arial" charset="0"/>
              </a:rPr>
              <a:t>How – does it work? And what are the detailed proposals?</a:t>
            </a:r>
          </a:p>
          <a:p>
            <a:pPr lvl="0" eaLnBrk="1" hangingPunct="1">
              <a:spcBef>
                <a:spcPct val="0"/>
              </a:spcBef>
              <a:spcAft>
                <a:spcPts val="600"/>
              </a:spcAft>
              <a:buClrTx/>
              <a:buFont typeface="Wingdings" pitchFamily="2" charset="2"/>
              <a:buChar char="q"/>
            </a:pPr>
            <a:r>
              <a:rPr lang="en-GB" altLang="en-US" sz="4300" dirty="0">
                <a:solidFill>
                  <a:prstClr val="black"/>
                </a:solidFill>
                <a:latin typeface="Arial" charset="0"/>
                <a:cs typeface="Arial" charset="0"/>
              </a:rPr>
              <a:t>Impact – how </a:t>
            </a:r>
            <a:r>
              <a:rPr lang="en-GB" altLang="en-US" sz="43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will it affect different Las and different settings?</a:t>
            </a:r>
            <a:endParaRPr lang="en-GB" altLang="en-US" sz="43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392113" lvl="1" indent="0" eaLnBrk="1" hangingPunct="1">
              <a:spcBef>
                <a:spcPct val="0"/>
              </a:spcBef>
              <a:spcAft>
                <a:spcPts val="600"/>
              </a:spcAft>
              <a:buClrTx/>
              <a:buNone/>
            </a:pPr>
            <a:endParaRPr lang="en-GB" altLang="en-US" sz="1600" dirty="0">
              <a:latin typeface="Arial" charset="0"/>
              <a:cs typeface="Arial" charset="0"/>
            </a:endParaRPr>
          </a:p>
          <a:p>
            <a:pPr algn="just" eaLnBrk="1" hangingPunct="1">
              <a:spcBef>
                <a:spcPct val="0"/>
              </a:spcBef>
              <a:spcAft>
                <a:spcPts val="600"/>
              </a:spcAft>
              <a:buClrTx/>
              <a:buFont typeface="Wingdings 3" pitchFamily="18" charset="2"/>
              <a:buNone/>
            </a:pPr>
            <a:r>
              <a:rPr lang="en-GB" altLang="en-US" sz="1400" dirty="0">
                <a:latin typeface="Arial" charset="0"/>
                <a:cs typeface="Arial" charset="0"/>
              </a:rPr>
              <a:t> </a:t>
            </a:r>
          </a:p>
          <a:p>
            <a:pPr marL="914400" lvl="1" indent="-457200" algn="just" eaLnBrk="1" hangingPunct="1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  <a:buClrTx/>
              <a:buFont typeface="Arial" charset="0"/>
              <a:buChar char="•"/>
            </a:pPr>
            <a:endParaRPr lang="en-GB" altLang="en-US" sz="1400" dirty="0">
              <a:latin typeface="Arial" charset="0"/>
              <a:cs typeface="Arial" charset="0"/>
            </a:endParaRPr>
          </a:p>
          <a:p>
            <a:pPr eaLnBrk="1" hangingPunct="1"/>
            <a:endParaRPr lang="en-GB" altLang="en-US" sz="2200" dirty="0"/>
          </a:p>
        </p:txBody>
      </p:sp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A54EB0A-0DA9-42DA-B5DC-D3978A9DDD0E}" type="slidenum">
              <a:rPr lang="en-US" altLang="en-US" smtClean="0">
                <a:solidFill>
                  <a:prstClr val="black"/>
                </a:solidFill>
              </a:rPr>
              <a:pPr/>
              <a:t>2</a:t>
            </a:fld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836712"/>
            <a:ext cx="8229600" cy="11430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GB" altLang="en-US" sz="3200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High needs funding – Stage 2 consultation</a:t>
            </a:r>
            <a:endParaRPr lang="en-US" altLang="en-US" sz="3200" dirty="0"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851920" y="6381328"/>
            <a:ext cx="2351087" cy="365125"/>
          </a:xfrm>
        </p:spPr>
        <p:txBody>
          <a:bodyPr/>
          <a:lstStyle/>
          <a:p>
            <a:pPr algn="ctr">
              <a:defRPr/>
            </a:pPr>
            <a:r>
              <a:rPr lang="en-GB" altLang="en-US" dirty="0" smtClean="0">
                <a:solidFill>
                  <a:prstClr val="black"/>
                </a:solidFill>
              </a:rPr>
              <a:t>Negotiating Secretaries Briefing – 06.03.17.</a:t>
            </a:r>
            <a:endParaRPr lang="en-US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2425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844824"/>
            <a:ext cx="8229600" cy="4238625"/>
          </a:xfrm>
        </p:spPr>
        <p:txBody>
          <a:bodyPr>
            <a:normAutofit fontScale="47500" lnSpcReduction="20000"/>
          </a:bodyPr>
          <a:lstStyle/>
          <a:p>
            <a:pPr eaLnBrk="1" hangingPunct="1"/>
            <a:endParaRPr lang="en-GB" altLang="en-US" sz="1600" dirty="0"/>
          </a:p>
          <a:p>
            <a:pPr marL="109537" lvl="0" indent="0" eaLnBrk="1" hangingPunct="1">
              <a:spcBef>
                <a:spcPct val="0"/>
              </a:spcBef>
              <a:spcAft>
                <a:spcPts val="600"/>
              </a:spcAft>
              <a:buClrTx/>
              <a:buNone/>
            </a:pPr>
            <a:endParaRPr lang="en-GB" altLang="en-US" sz="43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lvl="0" eaLnBrk="1" hangingPunct="1">
              <a:spcBef>
                <a:spcPct val="0"/>
              </a:spcBef>
              <a:spcAft>
                <a:spcPts val="600"/>
              </a:spcAft>
              <a:buClrTx/>
              <a:buFont typeface="Wingdings" pitchFamily="2" charset="2"/>
              <a:buChar char="q"/>
            </a:pPr>
            <a:r>
              <a:rPr lang="en-GB" altLang="en-US" sz="4300" dirty="0">
                <a:solidFill>
                  <a:prstClr val="black"/>
                </a:solidFill>
                <a:latin typeface="Arial" charset="0"/>
                <a:cs typeface="Arial" charset="0"/>
              </a:rPr>
              <a:t>High needs block accounts for over £5bn out of total schools expenditure of £40bn+</a:t>
            </a:r>
          </a:p>
          <a:p>
            <a:pPr lvl="0" eaLnBrk="1" hangingPunct="1">
              <a:spcBef>
                <a:spcPct val="0"/>
              </a:spcBef>
              <a:spcAft>
                <a:spcPts val="600"/>
              </a:spcAft>
              <a:buClrTx/>
              <a:buFont typeface="Wingdings" pitchFamily="2" charset="2"/>
              <a:buChar char="q"/>
            </a:pPr>
            <a:r>
              <a:rPr lang="en-GB" altLang="en-US" sz="4300" dirty="0">
                <a:solidFill>
                  <a:prstClr val="black"/>
                </a:solidFill>
                <a:latin typeface="Arial" charset="0"/>
                <a:cs typeface="Arial" charset="0"/>
              </a:rPr>
              <a:t>In parallel with Schools Block this is Stage 2 of consultation</a:t>
            </a:r>
          </a:p>
          <a:p>
            <a:pPr lvl="0" eaLnBrk="1" hangingPunct="1">
              <a:spcBef>
                <a:spcPct val="0"/>
              </a:spcBef>
              <a:spcAft>
                <a:spcPts val="600"/>
              </a:spcAft>
              <a:buClrTx/>
              <a:buFont typeface="Wingdings" pitchFamily="2" charset="2"/>
              <a:buChar char="q"/>
            </a:pPr>
            <a:r>
              <a:rPr lang="en-GB" altLang="en-US" sz="4300" dirty="0">
                <a:solidFill>
                  <a:prstClr val="black"/>
                </a:solidFill>
                <a:latin typeface="Arial" charset="0"/>
                <a:cs typeface="Arial" charset="0"/>
              </a:rPr>
              <a:t>Clear that reform of Schools Block could not be undertaken without reform of high needs</a:t>
            </a:r>
          </a:p>
          <a:p>
            <a:pPr lvl="0" eaLnBrk="1" hangingPunct="1">
              <a:spcBef>
                <a:spcPct val="0"/>
              </a:spcBef>
              <a:spcAft>
                <a:spcPts val="600"/>
              </a:spcAft>
              <a:buClrTx/>
              <a:buFont typeface="Wingdings" pitchFamily="2" charset="2"/>
              <a:buChar char="q"/>
            </a:pPr>
            <a:r>
              <a:rPr lang="en-GB" altLang="en-US" sz="4300" dirty="0">
                <a:solidFill>
                  <a:prstClr val="black"/>
                </a:solidFill>
                <a:latin typeface="Arial" charset="0"/>
                <a:cs typeface="Arial" charset="0"/>
              </a:rPr>
              <a:t>History – Isos study in 2015 followed by Stage 1 consultation in March 2016; Stage 2 in December 2017</a:t>
            </a:r>
          </a:p>
          <a:p>
            <a:pPr lvl="0" eaLnBrk="1" hangingPunct="1">
              <a:spcBef>
                <a:spcPct val="0"/>
              </a:spcBef>
              <a:spcAft>
                <a:spcPts val="600"/>
              </a:spcAft>
              <a:buClrTx/>
              <a:buFont typeface="Wingdings" pitchFamily="2" charset="2"/>
              <a:buChar char="q"/>
            </a:pPr>
            <a:r>
              <a:rPr lang="en-GB" altLang="en-US" sz="4300" dirty="0">
                <a:solidFill>
                  <a:prstClr val="black"/>
                </a:solidFill>
                <a:latin typeface="Arial" charset="0"/>
                <a:cs typeface="Arial" charset="0"/>
              </a:rPr>
              <a:t>Lead on high needs remains with local authorities</a:t>
            </a:r>
          </a:p>
          <a:p>
            <a:pPr lvl="0" eaLnBrk="1" hangingPunct="1">
              <a:spcBef>
                <a:spcPct val="0"/>
              </a:spcBef>
              <a:spcAft>
                <a:spcPts val="600"/>
              </a:spcAft>
              <a:buClrTx/>
              <a:buFont typeface="Wingdings" pitchFamily="2" charset="2"/>
              <a:buChar char="q"/>
            </a:pPr>
            <a:r>
              <a:rPr lang="en-GB" altLang="en-US" sz="4300" dirty="0">
                <a:solidFill>
                  <a:prstClr val="black"/>
                </a:solidFill>
                <a:latin typeface="Arial" charset="0"/>
                <a:cs typeface="Arial" charset="0"/>
              </a:rPr>
              <a:t>69% of 1075 responses to Stage 1 supported funding principles and 79% supported most high needs funding going to LAs</a:t>
            </a:r>
          </a:p>
          <a:p>
            <a:pPr marL="392113" lvl="1" indent="0" eaLnBrk="1" hangingPunct="1">
              <a:spcBef>
                <a:spcPct val="0"/>
              </a:spcBef>
              <a:spcAft>
                <a:spcPts val="600"/>
              </a:spcAft>
              <a:buClrTx/>
              <a:buNone/>
            </a:pPr>
            <a:endParaRPr lang="en-GB" altLang="en-US" sz="1600" dirty="0">
              <a:latin typeface="Arial" charset="0"/>
              <a:cs typeface="Arial" charset="0"/>
            </a:endParaRPr>
          </a:p>
          <a:p>
            <a:pPr algn="just" eaLnBrk="1" hangingPunct="1">
              <a:spcBef>
                <a:spcPct val="0"/>
              </a:spcBef>
              <a:spcAft>
                <a:spcPts val="600"/>
              </a:spcAft>
              <a:buClrTx/>
              <a:buFont typeface="Wingdings 3" pitchFamily="18" charset="2"/>
              <a:buNone/>
            </a:pPr>
            <a:r>
              <a:rPr lang="en-GB" altLang="en-US" sz="1400" dirty="0">
                <a:latin typeface="Arial" charset="0"/>
                <a:cs typeface="Arial" charset="0"/>
              </a:rPr>
              <a:t> </a:t>
            </a:r>
          </a:p>
          <a:p>
            <a:pPr marL="914400" lvl="1" indent="-457200" algn="just" eaLnBrk="1" hangingPunct="1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  <a:buClrTx/>
              <a:buFont typeface="Arial" charset="0"/>
              <a:buChar char="•"/>
            </a:pPr>
            <a:endParaRPr lang="en-GB" altLang="en-US" sz="1400" dirty="0">
              <a:latin typeface="Arial" charset="0"/>
              <a:cs typeface="Arial" charset="0"/>
            </a:endParaRPr>
          </a:p>
          <a:p>
            <a:pPr eaLnBrk="1" hangingPunct="1"/>
            <a:endParaRPr lang="en-GB" altLang="en-US" sz="2200" dirty="0"/>
          </a:p>
        </p:txBody>
      </p:sp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A54EB0A-0DA9-42DA-B5DC-D3978A9DDD0E}" type="slidenum">
              <a:rPr lang="en-US" altLang="en-US" smtClean="0">
                <a:solidFill>
                  <a:prstClr val="black"/>
                </a:solidFill>
              </a:rPr>
              <a:pPr/>
              <a:t>3</a:t>
            </a:fld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836712"/>
            <a:ext cx="8229600" cy="11430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GB" altLang="en-US" sz="3200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High needs funding – current context</a:t>
            </a:r>
            <a:endParaRPr lang="en-US" altLang="en-US" sz="3200" dirty="0"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851920" y="6381328"/>
            <a:ext cx="2351087" cy="365125"/>
          </a:xfrm>
        </p:spPr>
        <p:txBody>
          <a:bodyPr/>
          <a:lstStyle/>
          <a:p>
            <a:pPr algn="ctr">
              <a:defRPr/>
            </a:pPr>
            <a:r>
              <a:rPr lang="en-GB" altLang="en-US" dirty="0" smtClean="0">
                <a:solidFill>
                  <a:prstClr val="black"/>
                </a:solidFill>
              </a:rPr>
              <a:t>Negotiating Secretaries Briefing – 06.03.17.</a:t>
            </a:r>
            <a:endParaRPr lang="en-US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0564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844824"/>
            <a:ext cx="8229600" cy="4238625"/>
          </a:xfrm>
        </p:spPr>
        <p:txBody>
          <a:bodyPr>
            <a:normAutofit fontScale="47500" lnSpcReduction="20000"/>
          </a:bodyPr>
          <a:lstStyle/>
          <a:p>
            <a:pPr eaLnBrk="1" hangingPunct="1"/>
            <a:endParaRPr lang="en-GB" altLang="en-US" sz="1600" dirty="0"/>
          </a:p>
          <a:p>
            <a:pPr marL="109537" lvl="0" indent="0" eaLnBrk="1" hangingPunct="1">
              <a:spcBef>
                <a:spcPct val="0"/>
              </a:spcBef>
              <a:spcAft>
                <a:spcPts val="600"/>
              </a:spcAft>
              <a:buClrTx/>
              <a:buNone/>
            </a:pPr>
            <a:endParaRPr lang="en-GB" altLang="en-US" sz="43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lvl="0" eaLnBrk="1" hangingPunct="1">
              <a:spcBef>
                <a:spcPct val="0"/>
              </a:spcBef>
              <a:spcAft>
                <a:spcPts val="600"/>
              </a:spcAft>
              <a:buClrTx/>
              <a:buFont typeface="Wingdings" pitchFamily="2" charset="2"/>
              <a:buChar char="q"/>
            </a:pPr>
            <a:r>
              <a:rPr lang="en-GB" altLang="en-US" sz="4300" dirty="0">
                <a:solidFill>
                  <a:prstClr val="black"/>
                </a:solidFill>
                <a:latin typeface="Arial" charset="0"/>
                <a:cs typeface="Arial" charset="0"/>
              </a:rPr>
              <a:t>“Current distribution largely based on LAs’ spend in 2012-13 which in turn strongly related to spending patterns from 2005-06”</a:t>
            </a:r>
          </a:p>
          <a:p>
            <a:pPr lvl="0" eaLnBrk="1" hangingPunct="1">
              <a:spcBef>
                <a:spcPct val="0"/>
              </a:spcBef>
              <a:spcAft>
                <a:spcPts val="600"/>
              </a:spcAft>
              <a:buClrTx/>
              <a:buFont typeface="Wingdings" pitchFamily="2" charset="2"/>
              <a:buChar char="q"/>
            </a:pPr>
            <a:r>
              <a:rPr lang="en-GB" altLang="en-US" sz="4300" dirty="0">
                <a:solidFill>
                  <a:prstClr val="black"/>
                </a:solidFill>
                <a:latin typeface="Arial" charset="0"/>
                <a:cs typeface="Arial" charset="0"/>
              </a:rPr>
              <a:t>“significantly different levels of funding for high needs across the country, which .. cannot be justified by reference to any measure of need.”</a:t>
            </a:r>
          </a:p>
          <a:p>
            <a:pPr lvl="0" eaLnBrk="1" hangingPunct="1">
              <a:spcBef>
                <a:spcPct val="0"/>
              </a:spcBef>
              <a:spcAft>
                <a:spcPts val="600"/>
              </a:spcAft>
              <a:buClrTx/>
              <a:buFont typeface="Wingdings" pitchFamily="2" charset="2"/>
              <a:buChar char="q"/>
            </a:pPr>
            <a:r>
              <a:rPr lang="en-GB" altLang="en-US" sz="4300" dirty="0">
                <a:solidFill>
                  <a:prstClr val="black"/>
                </a:solidFill>
                <a:latin typeface="Arial" charset="0"/>
                <a:cs typeface="Arial" charset="0"/>
              </a:rPr>
              <a:t>Current funding is not targeting need and Government sees need for fairer distribution and better use of funding committed to high needs</a:t>
            </a:r>
          </a:p>
          <a:p>
            <a:pPr lvl="0" eaLnBrk="1" hangingPunct="1">
              <a:spcBef>
                <a:spcPct val="0"/>
              </a:spcBef>
              <a:spcAft>
                <a:spcPts val="600"/>
              </a:spcAft>
              <a:buClrTx/>
              <a:buFont typeface="Wingdings" pitchFamily="2" charset="2"/>
              <a:buChar char="q"/>
            </a:pPr>
            <a:r>
              <a:rPr lang="en-GB" altLang="en-US" sz="4300" dirty="0">
                <a:solidFill>
                  <a:prstClr val="black"/>
                </a:solidFill>
                <a:latin typeface="Arial" charset="0"/>
                <a:cs typeface="Arial" charset="0"/>
              </a:rPr>
              <a:t>“Areas ..that have been underfunded will begin to see increases that will help them to achieve more for their children and young people”</a:t>
            </a:r>
          </a:p>
          <a:p>
            <a:pPr marL="392113" lvl="1" indent="0" eaLnBrk="1" hangingPunct="1">
              <a:spcBef>
                <a:spcPct val="0"/>
              </a:spcBef>
              <a:spcAft>
                <a:spcPts val="600"/>
              </a:spcAft>
              <a:buClrTx/>
              <a:buNone/>
            </a:pPr>
            <a:endParaRPr lang="en-GB" altLang="en-US" sz="1600" dirty="0">
              <a:latin typeface="Arial" charset="0"/>
              <a:cs typeface="Arial" charset="0"/>
            </a:endParaRPr>
          </a:p>
          <a:p>
            <a:pPr algn="just" eaLnBrk="1" hangingPunct="1">
              <a:spcBef>
                <a:spcPct val="0"/>
              </a:spcBef>
              <a:spcAft>
                <a:spcPts val="600"/>
              </a:spcAft>
              <a:buClrTx/>
              <a:buFont typeface="Wingdings 3" pitchFamily="18" charset="2"/>
              <a:buNone/>
            </a:pPr>
            <a:r>
              <a:rPr lang="en-GB" altLang="en-US" sz="1400" dirty="0">
                <a:latin typeface="Arial" charset="0"/>
                <a:cs typeface="Arial" charset="0"/>
              </a:rPr>
              <a:t> </a:t>
            </a:r>
          </a:p>
          <a:p>
            <a:pPr marL="914400" lvl="1" indent="-457200" algn="just" eaLnBrk="1" hangingPunct="1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  <a:buClrTx/>
              <a:buFont typeface="Arial" charset="0"/>
              <a:buChar char="•"/>
            </a:pPr>
            <a:endParaRPr lang="en-GB" altLang="en-US" sz="1400" dirty="0">
              <a:latin typeface="Arial" charset="0"/>
              <a:cs typeface="Arial" charset="0"/>
            </a:endParaRPr>
          </a:p>
          <a:p>
            <a:pPr eaLnBrk="1" hangingPunct="1"/>
            <a:endParaRPr lang="en-GB" altLang="en-US" sz="2200" dirty="0"/>
          </a:p>
        </p:txBody>
      </p:sp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A54EB0A-0DA9-42DA-B5DC-D3978A9DDD0E}" type="slidenum">
              <a:rPr lang="en-US" altLang="en-US" smtClean="0">
                <a:solidFill>
                  <a:prstClr val="black"/>
                </a:solidFill>
              </a:rPr>
              <a:pPr/>
              <a:t>4</a:t>
            </a:fld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836712"/>
            <a:ext cx="8229600" cy="11430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GB" altLang="en-US" sz="3200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High needs funding – initial consultation outcomes</a:t>
            </a:r>
            <a:endParaRPr lang="en-US" altLang="en-US" sz="3200" dirty="0"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851920" y="6381328"/>
            <a:ext cx="2351087" cy="365125"/>
          </a:xfrm>
        </p:spPr>
        <p:txBody>
          <a:bodyPr/>
          <a:lstStyle/>
          <a:p>
            <a:pPr algn="ctr">
              <a:defRPr/>
            </a:pPr>
            <a:r>
              <a:rPr lang="en-GB" altLang="en-US" dirty="0" smtClean="0">
                <a:solidFill>
                  <a:prstClr val="black"/>
                </a:solidFill>
              </a:rPr>
              <a:t>Negotiating Secretaries Briefing – 06.03.17.</a:t>
            </a:r>
            <a:endParaRPr lang="en-US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7757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844824"/>
            <a:ext cx="8229600" cy="4238625"/>
          </a:xfrm>
        </p:spPr>
        <p:txBody>
          <a:bodyPr>
            <a:normAutofit fontScale="77500" lnSpcReduction="20000"/>
          </a:bodyPr>
          <a:lstStyle/>
          <a:p>
            <a:pPr eaLnBrk="1" hangingPunct="1"/>
            <a:endParaRPr lang="en-GB" altLang="en-US" sz="1600" dirty="0"/>
          </a:p>
          <a:p>
            <a:pPr marL="109537" lvl="0" indent="0" eaLnBrk="1" hangingPunct="1">
              <a:spcBef>
                <a:spcPct val="0"/>
              </a:spcBef>
              <a:spcAft>
                <a:spcPts val="600"/>
              </a:spcAft>
              <a:buClrTx/>
              <a:buNone/>
            </a:pPr>
            <a:endParaRPr lang="en-GB" altLang="en-US" sz="43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lvl="0" eaLnBrk="1" hangingPunct="1">
              <a:spcBef>
                <a:spcPct val="0"/>
              </a:spcBef>
              <a:spcAft>
                <a:spcPts val="600"/>
              </a:spcAft>
              <a:buClrTx/>
              <a:buFont typeface="Wingdings" pitchFamily="2" charset="2"/>
              <a:buChar char="q"/>
            </a:pPr>
            <a:r>
              <a:rPr lang="en-GB" altLang="en-US" sz="4300" dirty="0">
                <a:solidFill>
                  <a:prstClr val="black"/>
                </a:solidFill>
                <a:latin typeface="Arial" charset="0"/>
                <a:cs typeface="Arial" charset="0"/>
              </a:rPr>
              <a:t>Move to fairer distribution based on need</a:t>
            </a:r>
          </a:p>
          <a:p>
            <a:pPr lvl="0" eaLnBrk="1" hangingPunct="1">
              <a:spcBef>
                <a:spcPct val="0"/>
              </a:spcBef>
              <a:spcAft>
                <a:spcPts val="600"/>
              </a:spcAft>
              <a:buClrTx/>
              <a:buFont typeface="Wingdings" pitchFamily="2" charset="2"/>
              <a:buChar char="q"/>
            </a:pPr>
            <a:r>
              <a:rPr lang="en-GB" altLang="en-US" sz="4300" dirty="0">
                <a:solidFill>
                  <a:prstClr val="black"/>
                </a:solidFill>
                <a:latin typeface="Arial" charset="0"/>
                <a:cs typeface="Arial" charset="0"/>
              </a:rPr>
              <a:t>Maintaining stability at same time as change</a:t>
            </a:r>
          </a:p>
          <a:p>
            <a:pPr lvl="0" eaLnBrk="1" hangingPunct="1">
              <a:spcBef>
                <a:spcPct val="0"/>
              </a:spcBef>
              <a:spcAft>
                <a:spcPts val="600"/>
              </a:spcAft>
              <a:buClrTx/>
              <a:buFont typeface="Wingdings" pitchFamily="2" charset="2"/>
              <a:buChar char="q"/>
            </a:pPr>
            <a:r>
              <a:rPr lang="en-GB" altLang="en-US" sz="4300" dirty="0">
                <a:solidFill>
                  <a:prstClr val="black"/>
                </a:solidFill>
                <a:latin typeface="Arial" charset="0"/>
                <a:cs typeface="Arial" charset="0"/>
              </a:rPr>
              <a:t>Funding principles</a:t>
            </a:r>
          </a:p>
          <a:p>
            <a:pPr lvl="0" eaLnBrk="1" hangingPunct="1">
              <a:spcBef>
                <a:spcPct val="0"/>
              </a:spcBef>
              <a:spcAft>
                <a:spcPts val="600"/>
              </a:spcAft>
              <a:buClrTx/>
              <a:buFont typeface="Wingdings" pitchFamily="2" charset="2"/>
              <a:buChar char="q"/>
            </a:pPr>
            <a:r>
              <a:rPr lang="en-GB" altLang="en-US" sz="4300" dirty="0">
                <a:solidFill>
                  <a:prstClr val="black"/>
                </a:solidFill>
                <a:latin typeface="Arial" charset="0"/>
                <a:cs typeface="Arial" charset="0"/>
              </a:rPr>
              <a:t>Better use of limited funding</a:t>
            </a:r>
          </a:p>
          <a:p>
            <a:pPr marL="392113" lvl="1" indent="0" eaLnBrk="1" hangingPunct="1">
              <a:spcBef>
                <a:spcPct val="0"/>
              </a:spcBef>
              <a:spcAft>
                <a:spcPts val="600"/>
              </a:spcAft>
              <a:buClrTx/>
              <a:buNone/>
            </a:pPr>
            <a:endParaRPr lang="en-GB" altLang="en-US" sz="1600" dirty="0">
              <a:latin typeface="Arial" charset="0"/>
              <a:cs typeface="Arial" charset="0"/>
            </a:endParaRPr>
          </a:p>
          <a:p>
            <a:pPr algn="just" eaLnBrk="1" hangingPunct="1">
              <a:spcBef>
                <a:spcPct val="0"/>
              </a:spcBef>
              <a:spcAft>
                <a:spcPts val="600"/>
              </a:spcAft>
              <a:buClrTx/>
              <a:buFont typeface="Wingdings 3" pitchFamily="18" charset="2"/>
              <a:buNone/>
            </a:pPr>
            <a:r>
              <a:rPr lang="en-GB" altLang="en-US" sz="1400" dirty="0">
                <a:latin typeface="Arial" charset="0"/>
                <a:cs typeface="Arial" charset="0"/>
              </a:rPr>
              <a:t> </a:t>
            </a:r>
          </a:p>
          <a:p>
            <a:pPr marL="914400" lvl="1" indent="-457200" algn="just" eaLnBrk="1" hangingPunct="1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  <a:buClrTx/>
              <a:buFont typeface="Arial" charset="0"/>
              <a:buChar char="•"/>
            </a:pPr>
            <a:endParaRPr lang="en-GB" altLang="en-US" sz="1400" dirty="0">
              <a:latin typeface="Arial" charset="0"/>
              <a:cs typeface="Arial" charset="0"/>
            </a:endParaRPr>
          </a:p>
          <a:p>
            <a:pPr eaLnBrk="1" hangingPunct="1"/>
            <a:endParaRPr lang="en-GB" altLang="en-US" sz="2200" dirty="0"/>
          </a:p>
        </p:txBody>
      </p:sp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A54EB0A-0DA9-42DA-B5DC-D3978A9DDD0E}" type="slidenum">
              <a:rPr lang="en-US" altLang="en-US" smtClean="0">
                <a:solidFill>
                  <a:prstClr val="black"/>
                </a:solidFill>
              </a:rPr>
              <a:pPr/>
              <a:t>5</a:t>
            </a:fld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836712"/>
            <a:ext cx="8229600" cy="11430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GB" altLang="en-US" sz="3200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High needs funding – principles for reform</a:t>
            </a:r>
            <a:endParaRPr lang="en-US" altLang="en-US" sz="3200" dirty="0"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851920" y="6381328"/>
            <a:ext cx="2351087" cy="365125"/>
          </a:xfrm>
        </p:spPr>
        <p:txBody>
          <a:bodyPr/>
          <a:lstStyle/>
          <a:p>
            <a:pPr algn="ctr">
              <a:defRPr/>
            </a:pPr>
            <a:r>
              <a:rPr lang="en-GB" altLang="en-US" dirty="0" smtClean="0">
                <a:solidFill>
                  <a:prstClr val="black"/>
                </a:solidFill>
              </a:rPr>
              <a:t>Negotiating Secretaries Briefing – 06.03.17.</a:t>
            </a:r>
            <a:endParaRPr lang="en-US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12035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844824"/>
            <a:ext cx="8229600" cy="4238625"/>
          </a:xfrm>
        </p:spPr>
        <p:txBody>
          <a:bodyPr>
            <a:normAutofit fontScale="62500" lnSpcReduction="20000"/>
          </a:bodyPr>
          <a:lstStyle/>
          <a:p>
            <a:pPr eaLnBrk="1" hangingPunct="1"/>
            <a:endParaRPr lang="en-GB" altLang="en-US" sz="1600" dirty="0"/>
          </a:p>
          <a:p>
            <a:pPr marL="109537" lvl="0" indent="0" eaLnBrk="1" hangingPunct="1">
              <a:spcBef>
                <a:spcPct val="0"/>
              </a:spcBef>
              <a:spcAft>
                <a:spcPts val="600"/>
              </a:spcAft>
              <a:buClrTx/>
              <a:buNone/>
            </a:pPr>
            <a:endParaRPr lang="en-GB" altLang="en-US" sz="43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lvl="0" eaLnBrk="1" hangingPunct="1">
              <a:spcBef>
                <a:spcPct val="0"/>
              </a:spcBef>
              <a:spcAft>
                <a:spcPts val="600"/>
              </a:spcAft>
              <a:buClrTx/>
              <a:buFont typeface="Wingdings" pitchFamily="2" charset="2"/>
              <a:buChar char="q"/>
            </a:pPr>
            <a:r>
              <a:rPr lang="en-GB" altLang="en-US" sz="4300" dirty="0">
                <a:solidFill>
                  <a:prstClr val="black"/>
                </a:solidFill>
                <a:latin typeface="Arial" charset="0"/>
                <a:cs typeface="Arial" charset="0"/>
              </a:rPr>
              <a:t>No local authority will face a reduction in high needs funding compared with their current spend</a:t>
            </a:r>
            <a:br>
              <a:rPr lang="en-GB" altLang="en-US" sz="4300" dirty="0">
                <a:solidFill>
                  <a:prstClr val="black"/>
                </a:solidFill>
                <a:latin typeface="Arial" charset="0"/>
                <a:cs typeface="Arial" charset="0"/>
              </a:rPr>
            </a:br>
            <a:endParaRPr lang="en-GB" altLang="en-US" sz="43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lvl="0" eaLnBrk="1" hangingPunct="1">
              <a:spcBef>
                <a:spcPct val="0"/>
              </a:spcBef>
              <a:spcAft>
                <a:spcPts val="600"/>
              </a:spcAft>
              <a:buClrTx/>
              <a:buFont typeface="Wingdings" pitchFamily="2" charset="2"/>
              <a:buChar char="q"/>
            </a:pPr>
            <a:r>
              <a:rPr lang="en-GB" altLang="en-US" sz="4300" dirty="0">
                <a:solidFill>
                  <a:prstClr val="black"/>
                </a:solidFill>
                <a:latin typeface="Arial" charset="0"/>
                <a:cs typeface="Arial" charset="0"/>
              </a:rPr>
              <a:t>Gains of up to 3% over 2 years for authorities currently underfunded</a:t>
            </a:r>
            <a:br>
              <a:rPr lang="en-GB" altLang="en-US" sz="4300" dirty="0">
                <a:solidFill>
                  <a:prstClr val="black"/>
                </a:solidFill>
                <a:latin typeface="Arial" charset="0"/>
                <a:cs typeface="Arial" charset="0"/>
              </a:rPr>
            </a:br>
            <a:endParaRPr lang="en-GB" altLang="en-US" sz="43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lvl="0" eaLnBrk="1" hangingPunct="1">
              <a:spcBef>
                <a:spcPct val="0"/>
              </a:spcBef>
              <a:spcAft>
                <a:spcPts val="600"/>
              </a:spcAft>
              <a:buClrTx/>
              <a:buFont typeface="Wingdings" pitchFamily="2" charset="2"/>
              <a:buChar char="q"/>
            </a:pPr>
            <a:r>
              <a:rPr lang="en-GB" altLang="en-US" sz="4300" dirty="0">
                <a:solidFill>
                  <a:prstClr val="black"/>
                </a:solidFill>
                <a:latin typeface="Arial" charset="0"/>
                <a:cs typeface="Arial" charset="0"/>
              </a:rPr>
              <a:t>£200m of capital funding for places for pupils with SEND</a:t>
            </a:r>
          </a:p>
          <a:p>
            <a:pPr marL="392113" lvl="1" indent="0" eaLnBrk="1" hangingPunct="1">
              <a:spcBef>
                <a:spcPct val="0"/>
              </a:spcBef>
              <a:spcAft>
                <a:spcPts val="600"/>
              </a:spcAft>
              <a:buClrTx/>
              <a:buNone/>
            </a:pPr>
            <a:endParaRPr lang="en-GB" altLang="en-US" sz="1600" dirty="0">
              <a:latin typeface="Arial" charset="0"/>
              <a:cs typeface="Arial" charset="0"/>
            </a:endParaRPr>
          </a:p>
          <a:p>
            <a:pPr algn="just" eaLnBrk="1" hangingPunct="1">
              <a:spcBef>
                <a:spcPct val="0"/>
              </a:spcBef>
              <a:spcAft>
                <a:spcPts val="600"/>
              </a:spcAft>
              <a:buClrTx/>
              <a:buFont typeface="Wingdings 3" pitchFamily="18" charset="2"/>
              <a:buNone/>
            </a:pPr>
            <a:r>
              <a:rPr lang="en-GB" altLang="en-US" sz="1400" dirty="0">
                <a:latin typeface="Arial" charset="0"/>
                <a:cs typeface="Arial" charset="0"/>
              </a:rPr>
              <a:t> </a:t>
            </a:r>
          </a:p>
          <a:p>
            <a:pPr marL="914400" lvl="1" indent="-457200" algn="just" eaLnBrk="1" hangingPunct="1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  <a:buClrTx/>
              <a:buFont typeface="Arial" charset="0"/>
              <a:buChar char="•"/>
            </a:pPr>
            <a:endParaRPr lang="en-GB" altLang="en-US" sz="1400" dirty="0">
              <a:latin typeface="Arial" charset="0"/>
              <a:cs typeface="Arial" charset="0"/>
            </a:endParaRPr>
          </a:p>
          <a:p>
            <a:pPr eaLnBrk="1" hangingPunct="1"/>
            <a:endParaRPr lang="en-GB" altLang="en-US" sz="2200" dirty="0"/>
          </a:p>
        </p:txBody>
      </p:sp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A54EB0A-0DA9-42DA-B5DC-D3978A9DDD0E}" type="slidenum">
              <a:rPr lang="en-US" altLang="en-US" smtClean="0">
                <a:solidFill>
                  <a:prstClr val="black"/>
                </a:solidFill>
              </a:rPr>
              <a:pPr/>
              <a:t>6</a:t>
            </a:fld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836712"/>
            <a:ext cx="8229600" cy="11430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GB" altLang="en-US" sz="3200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High needs funding – overarching proposals</a:t>
            </a:r>
            <a:endParaRPr lang="en-US" altLang="en-US" sz="3200" dirty="0"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851920" y="6381328"/>
            <a:ext cx="2351087" cy="365125"/>
          </a:xfrm>
        </p:spPr>
        <p:txBody>
          <a:bodyPr/>
          <a:lstStyle/>
          <a:p>
            <a:pPr algn="ctr">
              <a:defRPr/>
            </a:pPr>
            <a:r>
              <a:rPr lang="en-GB" altLang="en-US" dirty="0" smtClean="0">
                <a:solidFill>
                  <a:prstClr val="black"/>
                </a:solidFill>
              </a:rPr>
              <a:t>Negotiating Secretaries Briefing – 06.03.17.</a:t>
            </a:r>
            <a:endParaRPr lang="en-US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35845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844824"/>
            <a:ext cx="8229600" cy="4238625"/>
          </a:xfrm>
        </p:spPr>
        <p:txBody>
          <a:bodyPr>
            <a:normAutofit/>
          </a:bodyPr>
          <a:lstStyle/>
          <a:p>
            <a:pPr eaLnBrk="1" hangingPunct="1"/>
            <a:endParaRPr lang="en-GB" altLang="en-US" sz="1600" dirty="0"/>
          </a:p>
          <a:p>
            <a:pPr lvl="0" eaLnBrk="1" hangingPunct="1">
              <a:spcBef>
                <a:spcPct val="0"/>
              </a:spcBef>
              <a:spcAft>
                <a:spcPts val="600"/>
              </a:spcAft>
              <a:buClrTx/>
              <a:buFont typeface="Wingdings" pitchFamily="2" charset="2"/>
              <a:buChar char="q"/>
            </a:pPr>
            <a:r>
              <a:rPr lang="en-GB" altLang="en-US" sz="17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Proposed </a:t>
            </a:r>
            <a:r>
              <a:rPr lang="en-GB" altLang="en-US" sz="1700" dirty="0">
                <a:solidFill>
                  <a:prstClr val="black"/>
                </a:solidFill>
                <a:latin typeface="Arial" charset="0"/>
                <a:cs typeface="Arial" charset="0"/>
              </a:rPr>
              <a:t>formula will use 8 formula factors and two adjustments – one for area costs, the other for imports and exports</a:t>
            </a:r>
            <a:r>
              <a:rPr lang="en-GB" altLang="en-US" sz="17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.</a:t>
            </a:r>
            <a:endParaRPr lang="en-GB" altLang="en-US" sz="1700" dirty="0" smtClean="0">
              <a:latin typeface="Arial" charset="0"/>
              <a:cs typeface="Arial" charset="0"/>
            </a:endParaRPr>
          </a:p>
          <a:p>
            <a:pPr algn="just" eaLnBrk="1" hangingPunct="1">
              <a:spcBef>
                <a:spcPct val="0"/>
              </a:spcBef>
              <a:spcAft>
                <a:spcPts val="600"/>
              </a:spcAft>
              <a:buClrTx/>
              <a:buFont typeface="Wingdings 3" pitchFamily="18" charset="2"/>
              <a:buNone/>
            </a:pPr>
            <a:r>
              <a:rPr lang="en-GB" altLang="en-US" sz="1400" dirty="0" smtClean="0">
                <a:latin typeface="Arial" charset="0"/>
                <a:cs typeface="Arial" charset="0"/>
              </a:rPr>
              <a:t> </a:t>
            </a:r>
            <a:endParaRPr lang="en-GB" altLang="en-US" sz="1400" dirty="0">
              <a:latin typeface="Arial" charset="0"/>
              <a:cs typeface="Arial" charset="0"/>
            </a:endParaRPr>
          </a:p>
          <a:p>
            <a:pPr marL="914400" lvl="1" indent="-457200" algn="just" eaLnBrk="1" hangingPunct="1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  <a:buClrTx/>
              <a:buFont typeface="Arial" charset="0"/>
              <a:buChar char="•"/>
            </a:pPr>
            <a:endParaRPr lang="en-GB" altLang="en-US" sz="1400" dirty="0">
              <a:latin typeface="Arial" charset="0"/>
              <a:cs typeface="Arial" charset="0"/>
            </a:endParaRPr>
          </a:p>
          <a:p>
            <a:pPr eaLnBrk="1" hangingPunct="1"/>
            <a:endParaRPr lang="en-GB" altLang="en-US" sz="2200" dirty="0"/>
          </a:p>
        </p:txBody>
      </p:sp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A54EB0A-0DA9-42DA-B5DC-D3978A9DDD0E}" type="slidenum">
              <a:rPr lang="en-US" altLang="en-US" smtClean="0">
                <a:solidFill>
                  <a:prstClr val="black"/>
                </a:solidFill>
              </a:rPr>
              <a:pPr/>
              <a:t>7</a:t>
            </a:fld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836712"/>
            <a:ext cx="8229600" cy="11430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GB" altLang="en-US" sz="3200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High needs funding – formula model</a:t>
            </a:r>
            <a:endParaRPr lang="en-US" altLang="en-US" sz="3200" dirty="0"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851920" y="6381328"/>
            <a:ext cx="2351087" cy="365125"/>
          </a:xfrm>
        </p:spPr>
        <p:txBody>
          <a:bodyPr/>
          <a:lstStyle/>
          <a:p>
            <a:pPr algn="ctr">
              <a:defRPr/>
            </a:pPr>
            <a:r>
              <a:rPr lang="en-GB" altLang="en-US" dirty="0" smtClean="0">
                <a:solidFill>
                  <a:prstClr val="black"/>
                </a:solidFill>
              </a:rPr>
              <a:t>Negotiating Secretaries Briefing – 06.03.17.</a:t>
            </a:r>
            <a:endParaRPr lang="en-US" altLang="en-US" dirty="0">
              <a:solidFill>
                <a:prstClr val="black"/>
              </a:solidFill>
            </a:endParaRPr>
          </a:p>
        </p:txBody>
      </p:sp>
      <p:pic>
        <p:nvPicPr>
          <p:cNvPr id="7" name="Picture 6"/>
          <p:cNvPicPr/>
          <p:nvPr/>
        </p:nvPicPr>
        <p:blipFill>
          <a:blip r:embed="rId3"/>
          <a:stretch>
            <a:fillRect/>
          </a:stretch>
        </p:blipFill>
        <p:spPr>
          <a:xfrm>
            <a:off x="1331640" y="3212976"/>
            <a:ext cx="6480720" cy="288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6481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844824"/>
            <a:ext cx="8229600" cy="4238625"/>
          </a:xfrm>
        </p:spPr>
        <p:txBody>
          <a:bodyPr>
            <a:normAutofit/>
          </a:bodyPr>
          <a:lstStyle/>
          <a:p>
            <a:pPr eaLnBrk="1" hangingPunct="1"/>
            <a:endParaRPr lang="en-GB" altLang="en-US" sz="1600" dirty="0"/>
          </a:p>
          <a:p>
            <a:pPr lvl="0" eaLnBrk="1" hangingPunct="1">
              <a:spcBef>
                <a:spcPct val="0"/>
              </a:spcBef>
              <a:spcAft>
                <a:spcPts val="600"/>
              </a:spcAft>
              <a:buClrTx/>
              <a:buFont typeface="Wingdings" pitchFamily="2" charset="2"/>
              <a:buChar char="q"/>
            </a:pPr>
            <a:r>
              <a:rPr lang="en-GB" altLang="en-US" sz="2000" dirty="0">
                <a:solidFill>
                  <a:prstClr val="black"/>
                </a:solidFill>
                <a:latin typeface="Arial" charset="0"/>
                <a:cs typeface="Arial" charset="0"/>
              </a:rPr>
              <a:t>Local authority impact</a:t>
            </a:r>
          </a:p>
          <a:p>
            <a:pPr lvl="0" eaLnBrk="1" hangingPunct="1">
              <a:spcBef>
                <a:spcPct val="0"/>
              </a:spcBef>
              <a:spcAft>
                <a:spcPts val="600"/>
              </a:spcAft>
              <a:buClrTx/>
              <a:buFont typeface="Wingdings" pitchFamily="2" charset="2"/>
              <a:buChar char="q"/>
            </a:pPr>
            <a:r>
              <a:rPr lang="en-GB" altLang="en-US" sz="2000" dirty="0">
                <a:solidFill>
                  <a:prstClr val="black"/>
                </a:solidFill>
                <a:latin typeface="Arial" charset="0"/>
                <a:cs typeface="Arial" charset="0"/>
              </a:rPr>
              <a:t>Wide range of impact – highlights are</a:t>
            </a:r>
          </a:p>
          <a:p>
            <a:pPr lvl="0" eaLnBrk="1" hangingPunct="1">
              <a:spcBef>
                <a:spcPct val="0"/>
              </a:spcBef>
              <a:spcAft>
                <a:spcPts val="600"/>
              </a:spcAft>
              <a:buClrTx/>
              <a:buFont typeface="Wingdings" pitchFamily="2" charset="2"/>
              <a:buChar char="q"/>
            </a:pPr>
            <a:r>
              <a:rPr lang="en-GB" altLang="en-US" sz="2000" dirty="0">
                <a:solidFill>
                  <a:prstClr val="black"/>
                </a:solidFill>
                <a:latin typeface="Arial" charset="0"/>
                <a:cs typeface="Arial" charset="0"/>
              </a:rPr>
              <a:t>Yorkshire and Humberside + £49 million; 13 out of 15 LAs gain; largest gain 20%</a:t>
            </a:r>
          </a:p>
          <a:p>
            <a:pPr lvl="0" eaLnBrk="1" hangingPunct="1">
              <a:spcBef>
                <a:spcPct val="0"/>
              </a:spcBef>
              <a:spcAft>
                <a:spcPts val="600"/>
              </a:spcAft>
              <a:buClrTx/>
              <a:buFont typeface="Wingdings" pitchFamily="2" charset="2"/>
              <a:buChar char="q"/>
            </a:pPr>
            <a:r>
              <a:rPr lang="en-GB" altLang="en-US" sz="2000" dirty="0">
                <a:solidFill>
                  <a:prstClr val="black"/>
                </a:solidFill>
                <a:latin typeface="Arial" charset="0"/>
                <a:cs typeface="Arial" charset="0"/>
              </a:rPr>
              <a:t>Inner London + £3 million; 5 out of 13 LAs gain; largest gain 4.7%</a:t>
            </a:r>
          </a:p>
          <a:p>
            <a:pPr lvl="0" eaLnBrk="1" hangingPunct="1">
              <a:spcBef>
                <a:spcPct val="0"/>
              </a:spcBef>
              <a:spcAft>
                <a:spcPts val="600"/>
              </a:spcAft>
              <a:buClrTx/>
              <a:buFont typeface="Wingdings" pitchFamily="2" charset="2"/>
              <a:buChar char="q"/>
            </a:pPr>
            <a:r>
              <a:rPr lang="en-GB" altLang="en-US" sz="20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In </a:t>
            </a:r>
            <a:r>
              <a:rPr lang="en-GB" altLang="en-US" sz="2000" dirty="0">
                <a:solidFill>
                  <a:prstClr val="black"/>
                </a:solidFill>
                <a:latin typeface="Arial" charset="0"/>
                <a:cs typeface="Arial" charset="0"/>
              </a:rPr>
              <a:t>the short term no losses and gains restricted to 3% in each of first two </a:t>
            </a:r>
            <a:r>
              <a:rPr lang="en-GB" altLang="en-US" sz="20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years</a:t>
            </a:r>
          </a:p>
          <a:p>
            <a:pPr lvl="0" eaLnBrk="1" hangingPunct="1">
              <a:spcBef>
                <a:spcPct val="0"/>
              </a:spcBef>
              <a:spcAft>
                <a:spcPts val="600"/>
              </a:spcAft>
              <a:buClrTx/>
              <a:buFont typeface="Wingdings" pitchFamily="2" charset="2"/>
              <a:buChar char="q"/>
            </a:pPr>
            <a:r>
              <a:rPr lang="en-GB" altLang="en-US" sz="20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Longer </a:t>
            </a:r>
            <a:r>
              <a:rPr lang="en-GB" altLang="en-US" sz="2000" dirty="0">
                <a:solidFill>
                  <a:prstClr val="black"/>
                </a:solidFill>
                <a:latin typeface="Arial" charset="0"/>
                <a:cs typeface="Arial" charset="0"/>
              </a:rPr>
              <a:t>term not clear, but first two years will have levelled the distribution significantly – so completion of the formula easier </a:t>
            </a:r>
          </a:p>
          <a:p>
            <a:pPr marL="914400" lvl="1" indent="-457200" algn="just" eaLnBrk="1" hangingPunct="1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  <a:buClrTx/>
              <a:buFont typeface="Arial" charset="0"/>
              <a:buChar char="•"/>
            </a:pPr>
            <a:endParaRPr lang="en-GB" altLang="en-US" sz="1400" dirty="0">
              <a:latin typeface="Arial" charset="0"/>
              <a:cs typeface="Arial" charset="0"/>
            </a:endParaRPr>
          </a:p>
          <a:p>
            <a:pPr eaLnBrk="1" hangingPunct="1"/>
            <a:endParaRPr lang="en-GB" altLang="en-US" sz="2200" dirty="0"/>
          </a:p>
        </p:txBody>
      </p:sp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A54EB0A-0DA9-42DA-B5DC-D3978A9DDD0E}" type="slidenum">
              <a:rPr lang="en-US" altLang="en-US" smtClean="0">
                <a:solidFill>
                  <a:prstClr val="black"/>
                </a:solidFill>
              </a:rPr>
              <a:pPr/>
              <a:t>8</a:t>
            </a:fld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836712"/>
            <a:ext cx="8229600" cy="11430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GB" altLang="en-US" sz="3200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High needs funding – local impacts</a:t>
            </a:r>
            <a:endParaRPr lang="en-US" altLang="en-US" sz="3200" dirty="0"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851920" y="6381328"/>
            <a:ext cx="2351087" cy="365125"/>
          </a:xfrm>
        </p:spPr>
        <p:txBody>
          <a:bodyPr/>
          <a:lstStyle/>
          <a:p>
            <a:pPr algn="ctr">
              <a:defRPr/>
            </a:pPr>
            <a:r>
              <a:rPr lang="en-GB" altLang="en-US" dirty="0" smtClean="0">
                <a:solidFill>
                  <a:prstClr val="black"/>
                </a:solidFill>
              </a:rPr>
              <a:t>Negotiating Secretaries Briefing – 06.03.17.</a:t>
            </a:r>
            <a:endParaRPr lang="en-US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8899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844824"/>
            <a:ext cx="8229600" cy="4238625"/>
          </a:xfrm>
        </p:spPr>
        <p:txBody>
          <a:bodyPr>
            <a:normAutofit/>
          </a:bodyPr>
          <a:lstStyle/>
          <a:p>
            <a:pPr eaLnBrk="1" hangingPunct="1"/>
            <a:endParaRPr lang="en-GB" altLang="en-US" sz="1600" dirty="0"/>
          </a:p>
          <a:p>
            <a:pPr lvl="0" eaLnBrk="1" hangingPunct="1">
              <a:spcBef>
                <a:spcPct val="0"/>
              </a:spcBef>
              <a:spcAft>
                <a:spcPts val="600"/>
              </a:spcAft>
              <a:buClrTx/>
              <a:buFont typeface="Wingdings" pitchFamily="2" charset="2"/>
              <a:buChar char="q"/>
            </a:pPr>
            <a:r>
              <a:rPr lang="en-GB" altLang="en-US" sz="2000" dirty="0">
                <a:solidFill>
                  <a:prstClr val="black"/>
                </a:solidFill>
                <a:latin typeface="Arial" charset="0"/>
                <a:cs typeface="Arial" charset="0"/>
              </a:rPr>
              <a:t>Losers are protected by cash floor</a:t>
            </a:r>
          </a:p>
          <a:p>
            <a:pPr lvl="0" eaLnBrk="1" hangingPunct="1">
              <a:spcBef>
                <a:spcPct val="0"/>
              </a:spcBef>
              <a:spcAft>
                <a:spcPts val="600"/>
              </a:spcAft>
              <a:buClrTx/>
              <a:buFont typeface="Wingdings" pitchFamily="2" charset="2"/>
              <a:buChar char="q"/>
            </a:pPr>
            <a:r>
              <a:rPr lang="en-GB" altLang="en-US" sz="2000" dirty="0">
                <a:solidFill>
                  <a:prstClr val="black"/>
                </a:solidFill>
                <a:latin typeface="Arial" charset="0"/>
                <a:cs typeface="Arial" charset="0"/>
              </a:rPr>
              <a:t>But even if the floor continues beyond 2019-20, some LAs will be marking time for many years</a:t>
            </a:r>
          </a:p>
          <a:p>
            <a:pPr lvl="0" eaLnBrk="1" hangingPunct="1">
              <a:spcBef>
                <a:spcPct val="0"/>
              </a:spcBef>
              <a:spcAft>
                <a:spcPts val="600"/>
              </a:spcAft>
              <a:buClrTx/>
              <a:buFont typeface="Wingdings" pitchFamily="2" charset="2"/>
              <a:buChar char="q"/>
            </a:pPr>
            <a:r>
              <a:rPr lang="en-GB" altLang="en-US" sz="2000" dirty="0">
                <a:solidFill>
                  <a:prstClr val="black"/>
                </a:solidFill>
                <a:latin typeface="Arial" charset="0"/>
                <a:cs typeface="Arial" charset="0"/>
              </a:rPr>
              <a:t>Can be identified by the level of the floor factor. Examples:</a:t>
            </a:r>
          </a:p>
          <a:p>
            <a:pPr lvl="2" eaLnBrk="1" hangingPunct="1">
              <a:spcBef>
                <a:spcPct val="0"/>
              </a:spcBef>
              <a:spcAft>
                <a:spcPts val="600"/>
              </a:spcAft>
              <a:buClrTx/>
              <a:buFont typeface="Wingdings" pitchFamily="2" charset="2"/>
              <a:buChar char="q"/>
            </a:pPr>
            <a:r>
              <a:rPr lang="en-GB" altLang="en-US" sz="1800" dirty="0">
                <a:solidFill>
                  <a:prstClr val="black"/>
                </a:solidFill>
                <a:latin typeface="Arial" charset="0"/>
                <a:cs typeface="Arial" charset="0"/>
              </a:rPr>
              <a:t>Merton – floor factor is 16.9% of original baseline</a:t>
            </a:r>
          </a:p>
          <a:p>
            <a:pPr lvl="2" eaLnBrk="1" hangingPunct="1">
              <a:spcBef>
                <a:spcPct val="0"/>
              </a:spcBef>
              <a:spcAft>
                <a:spcPts val="600"/>
              </a:spcAft>
              <a:buClrTx/>
              <a:buFont typeface="Wingdings" pitchFamily="2" charset="2"/>
              <a:buChar char="q"/>
            </a:pPr>
            <a:r>
              <a:rPr lang="en-GB" altLang="en-US" sz="1800" dirty="0">
                <a:solidFill>
                  <a:prstClr val="black"/>
                </a:solidFill>
                <a:latin typeface="Arial" charset="0"/>
                <a:cs typeface="Arial" charset="0"/>
              </a:rPr>
              <a:t>Bracknell Forest – floor factor is 15.7% of original baseline</a:t>
            </a:r>
          </a:p>
          <a:p>
            <a:pPr lvl="2" eaLnBrk="1" hangingPunct="1">
              <a:spcBef>
                <a:spcPct val="0"/>
              </a:spcBef>
              <a:spcAft>
                <a:spcPts val="600"/>
              </a:spcAft>
              <a:buClrTx/>
              <a:buFont typeface="Wingdings" pitchFamily="2" charset="2"/>
              <a:buChar char="q"/>
            </a:pPr>
            <a:r>
              <a:rPr lang="en-GB" altLang="en-US" sz="1800" dirty="0">
                <a:solidFill>
                  <a:prstClr val="black"/>
                </a:solidFill>
                <a:latin typeface="Arial" charset="0"/>
                <a:cs typeface="Arial" charset="0"/>
              </a:rPr>
              <a:t>Buckinghamshire – floor factor is 19.5% of original baseline</a:t>
            </a:r>
          </a:p>
          <a:p>
            <a:pPr lvl="0" eaLnBrk="1" hangingPunct="1">
              <a:spcBef>
                <a:spcPct val="0"/>
              </a:spcBef>
              <a:spcAft>
                <a:spcPts val="600"/>
              </a:spcAft>
              <a:buClrTx/>
              <a:buFont typeface="Wingdings" pitchFamily="2" charset="2"/>
              <a:buChar char="q"/>
            </a:pPr>
            <a:r>
              <a:rPr lang="en-GB" altLang="en-US" sz="2000" dirty="0">
                <a:solidFill>
                  <a:prstClr val="black"/>
                </a:solidFill>
                <a:latin typeface="Arial" charset="0"/>
                <a:cs typeface="Arial" charset="0"/>
              </a:rPr>
              <a:t>LAs in this position face a static high needs allocation for some time</a:t>
            </a:r>
          </a:p>
          <a:p>
            <a:pPr marL="457200" lvl="1" indent="0" algn="just" eaLnBrk="1" hangingPunct="1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  <a:buClrTx/>
              <a:buNone/>
            </a:pPr>
            <a:endParaRPr lang="en-GB" altLang="en-US" sz="1400" dirty="0">
              <a:latin typeface="Arial" charset="0"/>
              <a:cs typeface="Arial" charset="0"/>
            </a:endParaRPr>
          </a:p>
          <a:p>
            <a:pPr eaLnBrk="1" hangingPunct="1"/>
            <a:endParaRPr lang="en-GB" altLang="en-US" sz="2200" dirty="0"/>
          </a:p>
        </p:txBody>
      </p:sp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A54EB0A-0DA9-42DA-B5DC-D3978A9DDD0E}" type="slidenum">
              <a:rPr lang="en-US" altLang="en-US" smtClean="0">
                <a:solidFill>
                  <a:prstClr val="black"/>
                </a:solidFill>
              </a:rPr>
              <a:pPr/>
              <a:t>9</a:t>
            </a:fld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836712"/>
            <a:ext cx="8229600" cy="11430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GB" altLang="en-US" sz="3200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High needs funding – the cash floor </a:t>
            </a:r>
            <a:endParaRPr lang="en-US" altLang="en-US" sz="3200" dirty="0"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851920" y="6381328"/>
            <a:ext cx="2351087" cy="365125"/>
          </a:xfrm>
        </p:spPr>
        <p:txBody>
          <a:bodyPr/>
          <a:lstStyle/>
          <a:p>
            <a:pPr algn="ctr">
              <a:defRPr/>
            </a:pPr>
            <a:r>
              <a:rPr lang="en-GB" altLang="en-US" dirty="0" smtClean="0">
                <a:solidFill>
                  <a:prstClr val="black"/>
                </a:solidFill>
              </a:rPr>
              <a:t>Negotiating Secretaries Briefing – 06.03.17.</a:t>
            </a:r>
            <a:endParaRPr lang="en-US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56334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oncourse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NewsPrint">
    <a:dk1>
      <a:sysClr val="windowText" lastClr="000000"/>
    </a:dk1>
    <a:lt1>
      <a:sysClr val="window" lastClr="FFFFFF"/>
    </a:lt1>
    <a:dk2>
      <a:srgbClr val="303030"/>
    </a:dk2>
    <a:lt2>
      <a:srgbClr val="DEDEE0"/>
    </a:lt2>
    <a:accent1>
      <a:srgbClr val="AD0101"/>
    </a:accent1>
    <a:accent2>
      <a:srgbClr val="726056"/>
    </a:accent2>
    <a:accent3>
      <a:srgbClr val="AC956E"/>
    </a:accent3>
    <a:accent4>
      <a:srgbClr val="808DA9"/>
    </a:accent4>
    <a:accent5>
      <a:srgbClr val="424E5B"/>
    </a:accent5>
    <a:accent6>
      <a:srgbClr val="730E00"/>
    </a:accent6>
    <a:hlink>
      <a:srgbClr val="D26900"/>
    </a:hlink>
    <a:folHlink>
      <a:srgbClr val="D89243"/>
    </a:folHlink>
  </a:clrScheme>
</a:themeOverride>
</file>

<file path=ppt/theme/themeOverride2.xml><?xml version="1.0" encoding="utf-8"?>
<a:themeOverride xmlns:a="http://schemas.openxmlformats.org/drawingml/2006/main">
  <a:clrScheme name="NewsPrint">
    <a:dk1>
      <a:sysClr val="windowText" lastClr="000000"/>
    </a:dk1>
    <a:lt1>
      <a:sysClr val="window" lastClr="FFFFFF"/>
    </a:lt1>
    <a:dk2>
      <a:srgbClr val="303030"/>
    </a:dk2>
    <a:lt2>
      <a:srgbClr val="DEDEE0"/>
    </a:lt2>
    <a:accent1>
      <a:srgbClr val="AD0101"/>
    </a:accent1>
    <a:accent2>
      <a:srgbClr val="726056"/>
    </a:accent2>
    <a:accent3>
      <a:srgbClr val="AC956E"/>
    </a:accent3>
    <a:accent4>
      <a:srgbClr val="808DA9"/>
    </a:accent4>
    <a:accent5>
      <a:srgbClr val="424E5B"/>
    </a:accent5>
    <a:accent6>
      <a:srgbClr val="730E00"/>
    </a:accent6>
    <a:hlink>
      <a:srgbClr val="D26900"/>
    </a:hlink>
    <a:folHlink>
      <a:srgbClr val="D89243"/>
    </a:folHlink>
  </a:clrScheme>
</a:themeOverride>
</file>

<file path=ppt/theme/themeOverride3.xml><?xml version="1.0" encoding="utf-8"?>
<a:themeOverride xmlns:a="http://schemas.openxmlformats.org/drawingml/2006/main">
  <a:clrScheme name="NewsPrint">
    <a:dk1>
      <a:sysClr val="windowText" lastClr="000000"/>
    </a:dk1>
    <a:lt1>
      <a:sysClr val="window" lastClr="FFFFFF"/>
    </a:lt1>
    <a:dk2>
      <a:srgbClr val="303030"/>
    </a:dk2>
    <a:lt2>
      <a:srgbClr val="DEDEE0"/>
    </a:lt2>
    <a:accent1>
      <a:srgbClr val="AD0101"/>
    </a:accent1>
    <a:accent2>
      <a:srgbClr val="726056"/>
    </a:accent2>
    <a:accent3>
      <a:srgbClr val="AC956E"/>
    </a:accent3>
    <a:accent4>
      <a:srgbClr val="808DA9"/>
    </a:accent4>
    <a:accent5>
      <a:srgbClr val="424E5B"/>
    </a:accent5>
    <a:accent6>
      <a:srgbClr val="730E00"/>
    </a:accent6>
    <a:hlink>
      <a:srgbClr val="D26900"/>
    </a:hlink>
    <a:folHlink>
      <a:srgbClr val="D89243"/>
    </a:folHlink>
  </a:clrScheme>
</a:themeOverride>
</file>

<file path=ppt/theme/themeOverride4.xml><?xml version="1.0" encoding="utf-8"?>
<a:themeOverride xmlns:a="http://schemas.openxmlformats.org/drawingml/2006/main">
  <a:clrScheme name="NewsPrint">
    <a:dk1>
      <a:sysClr val="windowText" lastClr="000000"/>
    </a:dk1>
    <a:lt1>
      <a:sysClr val="window" lastClr="FFFFFF"/>
    </a:lt1>
    <a:dk2>
      <a:srgbClr val="303030"/>
    </a:dk2>
    <a:lt2>
      <a:srgbClr val="DEDEE0"/>
    </a:lt2>
    <a:accent1>
      <a:srgbClr val="AD0101"/>
    </a:accent1>
    <a:accent2>
      <a:srgbClr val="726056"/>
    </a:accent2>
    <a:accent3>
      <a:srgbClr val="AC956E"/>
    </a:accent3>
    <a:accent4>
      <a:srgbClr val="808DA9"/>
    </a:accent4>
    <a:accent5>
      <a:srgbClr val="424E5B"/>
    </a:accent5>
    <a:accent6>
      <a:srgbClr val="730E00"/>
    </a:accent6>
    <a:hlink>
      <a:srgbClr val="D26900"/>
    </a:hlink>
    <a:folHlink>
      <a:srgbClr val="D89243"/>
    </a:folHlink>
  </a:clrScheme>
</a:themeOverride>
</file>

<file path=ppt/theme/themeOverride5.xml><?xml version="1.0" encoding="utf-8"?>
<a:themeOverride xmlns:a="http://schemas.openxmlformats.org/drawingml/2006/main">
  <a:clrScheme name="NewsPrint">
    <a:dk1>
      <a:sysClr val="windowText" lastClr="000000"/>
    </a:dk1>
    <a:lt1>
      <a:sysClr val="window" lastClr="FFFFFF"/>
    </a:lt1>
    <a:dk2>
      <a:srgbClr val="303030"/>
    </a:dk2>
    <a:lt2>
      <a:srgbClr val="DEDEE0"/>
    </a:lt2>
    <a:accent1>
      <a:srgbClr val="AD0101"/>
    </a:accent1>
    <a:accent2>
      <a:srgbClr val="726056"/>
    </a:accent2>
    <a:accent3>
      <a:srgbClr val="AC956E"/>
    </a:accent3>
    <a:accent4>
      <a:srgbClr val="808DA9"/>
    </a:accent4>
    <a:accent5>
      <a:srgbClr val="424E5B"/>
    </a:accent5>
    <a:accent6>
      <a:srgbClr val="730E00"/>
    </a:accent6>
    <a:hlink>
      <a:srgbClr val="D26900"/>
    </a:hlink>
    <a:folHlink>
      <a:srgbClr val="D89243"/>
    </a:folHlink>
  </a:clrScheme>
</a:themeOverride>
</file>

<file path=ppt/theme/themeOverride6.xml><?xml version="1.0" encoding="utf-8"?>
<a:themeOverride xmlns:a="http://schemas.openxmlformats.org/drawingml/2006/main">
  <a:clrScheme name="NewsPrint">
    <a:dk1>
      <a:sysClr val="windowText" lastClr="000000"/>
    </a:dk1>
    <a:lt1>
      <a:sysClr val="window" lastClr="FFFFFF"/>
    </a:lt1>
    <a:dk2>
      <a:srgbClr val="303030"/>
    </a:dk2>
    <a:lt2>
      <a:srgbClr val="DEDEE0"/>
    </a:lt2>
    <a:accent1>
      <a:srgbClr val="AD0101"/>
    </a:accent1>
    <a:accent2>
      <a:srgbClr val="726056"/>
    </a:accent2>
    <a:accent3>
      <a:srgbClr val="AC956E"/>
    </a:accent3>
    <a:accent4>
      <a:srgbClr val="808DA9"/>
    </a:accent4>
    <a:accent5>
      <a:srgbClr val="424E5B"/>
    </a:accent5>
    <a:accent6>
      <a:srgbClr val="730E00"/>
    </a:accent6>
    <a:hlink>
      <a:srgbClr val="D26900"/>
    </a:hlink>
    <a:folHlink>
      <a:srgbClr val="D89243"/>
    </a:folHlink>
  </a:clrScheme>
</a:themeOverride>
</file>

<file path=ppt/theme/themeOverride7.xml><?xml version="1.0" encoding="utf-8"?>
<a:themeOverride xmlns:a="http://schemas.openxmlformats.org/drawingml/2006/main">
  <a:clrScheme name="NewsPrint">
    <a:dk1>
      <a:sysClr val="windowText" lastClr="000000"/>
    </a:dk1>
    <a:lt1>
      <a:sysClr val="window" lastClr="FFFFFF"/>
    </a:lt1>
    <a:dk2>
      <a:srgbClr val="303030"/>
    </a:dk2>
    <a:lt2>
      <a:srgbClr val="DEDEE0"/>
    </a:lt2>
    <a:accent1>
      <a:srgbClr val="AD0101"/>
    </a:accent1>
    <a:accent2>
      <a:srgbClr val="726056"/>
    </a:accent2>
    <a:accent3>
      <a:srgbClr val="AC956E"/>
    </a:accent3>
    <a:accent4>
      <a:srgbClr val="808DA9"/>
    </a:accent4>
    <a:accent5>
      <a:srgbClr val="424E5B"/>
    </a:accent5>
    <a:accent6>
      <a:srgbClr val="730E00"/>
    </a:accent6>
    <a:hlink>
      <a:srgbClr val="D26900"/>
    </a:hlink>
    <a:folHlink>
      <a:srgbClr val="D89243"/>
    </a:folHlink>
  </a:clrScheme>
</a:themeOverride>
</file>

<file path=ppt/theme/themeOverride8.xml><?xml version="1.0" encoding="utf-8"?>
<a:themeOverride xmlns:a="http://schemas.openxmlformats.org/drawingml/2006/main">
  <a:clrScheme name="NewsPrint">
    <a:dk1>
      <a:sysClr val="windowText" lastClr="000000"/>
    </a:dk1>
    <a:lt1>
      <a:sysClr val="window" lastClr="FFFFFF"/>
    </a:lt1>
    <a:dk2>
      <a:srgbClr val="303030"/>
    </a:dk2>
    <a:lt2>
      <a:srgbClr val="DEDEE0"/>
    </a:lt2>
    <a:accent1>
      <a:srgbClr val="AD0101"/>
    </a:accent1>
    <a:accent2>
      <a:srgbClr val="726056"/>
    </a:accent2>
    <a:accent3>
      <a:srgbClr val="AC956E"/>
    </a:accent3>
    <a:accent4>
      <a:srgbClr val="808DA9"/>
    </a:accent4>
    <a:accent5>
      <a:srgbClr val="424E5B"/>
    </a:accent5>
    <a:accent6>
      <a:srgbClr val="730E00"/>
    </a:accent6>
    <a:hlink>
      <a:srgbClr val="D26900"/>
    </a:hlink>
    <a:folHlink>
      <a:srgbClr val="D89243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1102</TotalTime>
  <Words>730</Words>
  <Application>Microsoft Office PowerPoint</Application>
  <PresentationFormat>On-screen Show (4:3)</PresentationFormat>
  <Paragraphs>105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Concourse</vt:lpstr>
      <vt:lpstr>2_Concourse</vt:lpstr>
      <vt:lpstr>High needs funding</vt:lpstr>
      <vt:lpstr>High needs funding – Stage 2 consultation</vt:lpstr>
      <vt:lpstr>High needs funding – current context</vt:lpstr>
      <vt:lpstr>High needs funding – initial consultation outcomes</vt:lpstr>
      <vt:lpstr>High needs funding – principles for reform</vt:lpstr>
      <vt:lpstr>High needs funding – overarching proposals</vt:lpstr>
      <vt:lpstr>High needs funding – formula model</vt:lpstr>
      <vt:lpstr>High needs funding – local impacts</vt:lpstr>
      <vt:lpstr>High needs funding – the cash floor </vt:lpstr>
      <vt:lpstr>High needs funding – two key NASUWT principles </vt:lpstr>
    </vt:vector>
  </TitlesOfParts>
  <Company>Nasuwt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Curriculum and inspection update</dc:title>
  <dc:creator>Darren Northcott</dc:creator>
  <cp:lastModifiedBy>Dave Wilkinson</cp:lastModifiedBy>
  <cp:revision>61</cp:revision>
  <cp:lastPrinted>2016-06-16T07:31:00Z</cp:lastPrinted>
  <dcterms:created xsi:type="dcterms:W3CDTF">2015-10-14T08:26:51Z</dcterms:created>
  <dcterms:modified xsi:type="dcterms:W3CDTF">2017-03-08T16:42:43Z</dcterms:modified>
</cp:coreProperties>
</file>