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23" r:id="rId3"/>
    <p:sldId id="325" r:id="rId4"/>
    <p:sldId id="327" r:id="rId5"/>
    <p:sldId id="303" r:id="rId6"/>
    <p:sldId id="330" r:id="rId7"/>
    <p:sldId id="310" r:id="rId8"/>
    <p:sldId id="312" r:id="rId9"/>
    <p:sldId id="320" r:id="rId10"/>
    <p:sldId id="319" r:id="rId11"/>
    <p:sldId id="328" r:id="rId12"/>
    <p:sldId id="321" r:id="rId13"/>
    <p:sldId id="329" r:id="rId14"/>
    <p:sldId id="314" r:id="rId15"/>
    <p:sldId id="326" r:id="rId1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8D1F64CE-F805-4070-8054-E6903786B545}" type="datetimeFigureOut">
              <a:rPr lang="en-GB" smtClean="0"/>
              <a:t>02/03/2017</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FE08722-0B29-4110-9549-290CD8C531C2}" type="slidenum">
              <a:rPr lang="en-GB" smtClean="0"/>
              <a:t>‹#›</a:t>
            </a:fld>
            <a:endParaRPr lang="en-GB"/>
          </a:p>
        </p:txBody>
      </p:sp>
    </p:spTree>
    <p:extLst>
      <p:ext uri="{BB962C8B-B14F-4D97-AF65-F5344CB8AC3E}">
        <p14:creationId xmlns:p14="http://schemas.microsoft.com/office/powerpoint/2010/main" val="9829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835A01AB-CACE-4FC5-9575-B78891B0A506}"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a:noFill/>
        </p:spPr>
        <p:txBody>
          <a:bodyPr/>
          <a:lstStyle/>
          <a:p>
            <a:fld id="{B7929943-3CFF-4C69-96E3-F89BBA10E149}" type="slidenum">
              <a:rPr lang="en-GB" smtClean="0"/>
              <a:pPr/>
              <a:t>5</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64225" cy="43989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11</a:t>
            </a:fld>
            <a:endParaRPr lang="en-GB" dirty="0"/>
          </a:p>
        </p:txBody>
      </p:sp>
    </p:spTree>
    <p:extLst>
      <p:ext uri="{BB962C8B-B14F-4D97-AF65-F5344CB8AC3E}">
        <p14:creationId xmlns:p14="http://schemas.microsoft.com/office/powerpoint/2010/main" val="415063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CF9AF2-998C-4B11-BB9C-1C74139F0C46}" type="datetime1">
              <a:rPr lang="en-GB" smtClean="0"/>
              <a:t>02/03/2017</a:t>
            </a:fld>
            <a:endParaRPr lang="en-GB"/>
          </a:p>
        </p:txBody>
      </p:sp>
      <p:sp>
        <p:nvSpPr>
          <p:cNvPr id="5" name="Footer Placeholder 4"/>
          <p:cNvSpPr>
            <a:spLocks noGrp="1"/>
          </p:cNvSpPr>
          <p:nvPr>
            <p:ph type="ftr" sz="quarter" idx="11"/>
          </p:nvPr>
        </p:nvSpPr>
        <p:spPr/>
        <p:txBody>
          <a:bodyPr/>
          <a:lstStyle/>
          <a:p>
            <a:r>
              <a:rPr lang="en-GB" smtClean="0"/>
              <a:t>School Funding Seminar-  March 2017</a:t>
            </a:r>
            <a:endParaRPr lang="en-GB"/>
          </a:p>
        </p:txBody>
      </p:sp>
      <p:sp>
        <p:nvSpPr>
          <p:cNvPr id="6" name="Slide Number Placeholder 5"/>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186773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E58B5-0639-4508-A5DD-6FA26CF45F70}" type="datetime1">
              <a:rPr lang="en-GB" smtClean="0"/>
              <a:t>02/03/2017</a:t>
            </a:fld>
            <a:endParaRPr lang="en-GB"/>
          </a:p>
        </p:txBody>
      </p:sp>
      <p:sp>
        <p:nvSpPr>
          <p:cNvPr id="5" name="Footer Placeholder 4"/>
          <p:cNvSpPr>
            <a:spLocks noGrp="1"/>
          </p:cNvSpPr>
          <p:nvPr>
            <p:ph type="ftr" sz="quarter" idx="11"/>
          </p:nvPr>
        </p:nvSpPr>
        <p:spPr/>
        <p:txBody>
          <a:bodyPr/>
          <a:lstStyle/>
          <a:p>
            <a:r>
              <a:rPr lang="en-GB" smtClean="0"/>
              <a:t>School Funding Seminar-  March 2017</a:t>
            </a:r>
            <a:endParaRPr lang="en-GB"/>
          </a:p>
        </p:txBody>
      </p:sp>
      <p:sp>
        <p:nvSpPr>
          <p:cNvPr id="6" name="Slide Number Placeholder 5"/>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227796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8E77D7-054D-4B47-B8F3-F4D8D58BF67A}" type="datetime1">
              <a:rPr lang="en-GB" smtClean="0"/>
              <a:t>02/03/2017</a:t>
            </a:fld>
            <a:endParaRPr lang="en-GB"/>
          </a:p>
        </p:txBody>
      </p:sp>
      <p:sp>
        <p:nvSpPr>
          <p:cNvPr id="5" name="Footer Placeholder 4"/>
          <p:cNvSpPr>
            <a:spLocks noGrp="1"/>
          </p:cNvSpPr>
          <p:nvPr>
            <p:ph type="ftr" sz="quarter" idx="11"/>
          </p:nvPr>
        </p:nvSpPr>
        <p:spPr/>
        <p:txBody>
          <a:bodyPr/>
          <a:lstStyle/>
          <a:p>
            <a:r>
              <a:rPr lang="en-GB" smtClean="0"/>
              <a:t>School Funding Seminar-  March 2017</a:t>
            </a:r>
            <a:endParaRPr lang="en-GB"/>
          </a:p>
        </p:txBody>
      </p:sp>
      <p:sp>
        <p:nvSpPr>
          <p:cNvPr id="6" name="Slide Number Placeholder 5"/>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338568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582DAC-7137-4D39-8AC9-1A1D9339982F}" type="datetime1">
              <a:rPr lang="en-GB" smtClean="0"/>
              <a:t>02/03/2017</a:t>
            </a:fld>
            <a:endParaRPr lang="en-GB"/>
          </a:p>
        </p:txBody>
      </p:sp>
      <p:sp>
        <p:nvSpPr>
          <p:cNvPr id="5" name="Footer Placeholder 4"/>
          <p:cNvSpPr>
            <a:spLocks noGrp="1"/>
          </p:cNvSpPr>
          <p:nvPr>
            <p:ph type="ftr" sz="quarter" idx="11"/>
          </p:nvPr>
        </p:nvSpPr>
        <p:spPr/>
        <p:txBody>
          <a:bodyPr/>
          <a:lstStyle/>
          <a:p>
            <a:r>
              <a:rPr lang="en-GB" smtClean="0"/>
              <a:t>School Funding Seminar-  March 2017</a:t>
            </a:r>
            <a:endParaRPr lang="en-GB"/>
          </a:p>
        </p:txBody>
      </p:sp>
      <p:sp>
        <p:nvSpPr>
          <p:cNvPr id="6" name="Slide Number Placeholder 5"/>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393221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88897-F225-4FB5-AA67-7BC590A643BC}" type="datetime1">
              <a:rPr lang="en-GB" smtClean="0"/>
              <a:t>02/03/2017</a:t>
            </a:fld>
            <a:endParaRPr lang="en-GB"/>
          </a:p>
        </p:txBody>
      </p:sp>
      <p:sp>
        <p:nvSpPr>
          <p:cNvPr id="5" name="Footer Placeholder 4"/>
          <p:cNvSpPr>
            <a:spLocks noGrp="1"/>
          </p:cNvSpPr>
          <p:nvPr>
            <p:ph type="ftr" sz="quarter" idx="11"/>
          </p:nvPr>
        </p:nvSpPr>
        <p:spPr/>
        <p:txBody>
          <a:bodyPr/>
          <a:lstStyle/>
          <a:p>
            <a:r>
              <a:rPr lang="en-GB" smtClean="0"/>
              <a:t>School Funding Seminar-  March 2017</a:t>
            </a:r>
            <a:endParaRPr lang="en-GB"/>
          </a:p>
        </p:txBody>
      </p:sp>
      <p:sp>
        <p:nvSpPr>
          <p:cNvPr id="6" name="Slide Number Placeholder 5"/>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356223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6574BE-DFB5-416D-8E09-4BE4CED3008D}" type="datetime1">
              <a:rPr lang="en-GB" smtClean="0"/>
              <a:t>02/03/2017</a:t>
            </a:fld>
            <a:endParaRPr lang="en-GB"/>
          </a:p>
        </p:txBody>
      </p:sp>
      <p:sp>
        <p:nvSpPr>
          <p:cNvPr id="6" name="Footer Placeholder 5"/>
          <p:cNvSpPr>
            <a:spLocks noGrp="1"/>
          </p:cNvSpPr>
          <p:nvPr>
            <p:ph type="ftr" sz="quarter" idx="11"/>
          </p:nvPr>
        </p:nvSpPr>
        <p:spPr/>
        <p:txBody>
          <a:bodyPr/>
          <a:lstStyle/>
          <a:p>
            <a:r>
              <a:rPr lang="en-GB" smtClean="0"/>
              <a:t>School Funding Seminar-  March 2017</a:t>
            </a:r>
            <a:endParaRPr lang="en-GB"/>
          </a:p>
        </p:txBody>
      </p:sp>
      <p:sp>
        <p:nvSpPr>
          <p:cNvPr id="7" name="Slide Number Placeholder 6"/>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28068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57489F-847E-4FEE-9957-57E51D579CCE}" type="datetime1">
              <a:rPr lang="en-GB" smtClean="0"/>
              <a:t>02/03/2017</a:t>
            </a:fld>
            <a:endParaRPr lang="en-GB"/>
          </a:p>
        </p:txBody>
      </p:sp>
      <p:sp>
        <p:nvSpPr>
          <p:cNvPr id="8" name="Footer Placeholder 7"/>
          <p:cNvSpPr>
            <a:spLocks noGrp="1"/>
          </p:cNvSpPr>
          <p:nvPr>
            <p:ph type="ftr" sz="quarter" idx="11"/>
          </p:nvPr>
        </p:nvSpPr>
        <p:spPr/>
        <p:txBody>
          <a:bodyPr/>
          <a:lstStyle/>
          <a:p>
            <a:r>
              <a:rPr lang="en-GB" smtClean="0"/>
              <a:t>School Funding Seminar-  March 2017</a:t>
            </a:r>
            <a:endParaRPr lang="en-GB"/>
          </a:p>
        </p:txBody>
      </p:sp>
      <p:sp>
        <p:nvSpPr>
          <p:cNvPr id="9" name="Slide Number Placeholder 8"/>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59422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81845B-E41F-41A3-B2CA-C6DD54DAE426}" type="datetime1">
              <a:rPr lang="en-GB" smtClean="0"/>
              <a:t>02/03/2017</a:t>
            </a:fld>
            <a:endParaRPr lang="en-GB"/>
          </a:p>
        </p:txBody>
      </p:sp>
      <p:sp>
        <p:nvSpPr>
          <p:cNvPr id="4" name="Footer Placeholder 3"/>
          <p:cNvSpPr>
            <a:spLocks noGrp="1"/>
          </p:cNvSpPr>
          <p:nvPr>
            <p:ph type="ftr" sz="quarter" idx="11"/>
          </p:nvPr>
        </p:nvSpPr>
        <p:spPr/>
        <p:txBody>
          <a:bodyPr/>
          <a:lstStyle/>
          <a:p>
            <a:r>
              <a:rPr lang="en-GB" smtClean="0"/>
              <a:t>School Funding Seminar-  March 2017</a:t>
            </a:r>
            <a:endParaRPr lang="en-GB"/>
          </a:p>
        </p:txBody>
      </p:sp>
      <p:sp>
        <p:nvSpPr>
          <p:cNvPr id="5" name="Slide Number Placeholder 4"/>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208151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4524D-BB5E-4C0D-BB0D-066770AF1460}" type="datetime1">
              <a:rPr lang="en-GB" smtClean="0"/>
              <a:t>02/03/2017</a:t>
            </a:fld>
            <a:endParaRPr lang="en-GB"/>
          </a:p>
        </p:txBody>
      </p:sp>
      <p:sp>
        <p:nvSpPr>
          <p:cNvPr id="3" name="Footer Placeholder 2"/>
          <p:cNvSpPr>
            <a:spLocks noGrp="1"/>
          </p:cNvSpPr>
          <p:nvPr>
            <p:ph type="ftr" sz="quarter" idx="11"/>
          </p:nvPr>
        </p:nvSpPr>
        <p:spPr/>
        <p:txBody>
          <a:bodyPr/>
          <a:lstStyle/>
          <a:p>
            <a:r>
              <a:rPr lang="en-GB" smtClean="0"/>
              <a:t>School Funding Seminar-  March 2017</a:t>
            </a:r>
            <a:endParaRPr lang="en-GB"/>
          </a:p>
        </p:txBody>
      </p:sp>
      <p:sp>
        <p:nvSpPr>
          <p:cNvPr id="4" name="Slide Number Placeholder 3"/>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61733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F47C8-3710-4168-9768-93BC83C48C3F}" type="datetime1">
              <a:rPr lang="en-GB" smtClean="0"/>
              <a:t>02/03/2017</a:t>
            </a:fld>
            <a:endParaRPr lang="en-GB"/>
          </a:p>
        </p:txBody>
      </p:sp>
      <p:sp>
        <p:nvSpPr>
          <p:cNvPr id="6" name="Footer Placeholder 5"/>
          <p:cNvSpPr>
            <a:spLocks noGrp="1"/>
          </p:cNvSpPr>
          <p:nvPr>
            <p:ph type="ftr" sz="quarter" idx="11"/>
          </p:nvPr>
        </p:nvSpPr>
        <p:spPr/>
        <p:txBody>
          <a:bodyPr/>
          <a:lstStyle/>
          <a:p>
            <a:r>
              <a:rPr lang="en-GB" smtClean="0"/>
              <a:t>School Funding Seminar-  March 2017</a:t>
            </a:r>
            <a:endParaRPr lang="en-GB"/>
          </a:p>
        </p:txBody>
      </p:sp>
      <p:sp>
        <p:nvSpPr>
          <p:cNvPr id="7" name="Slide Number Placeholder 6"/>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332445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2580D-ADB7-47E7-B10A-96ED2C03C750}" type="datetime1">
              <a:rPr lang="en-GB" smtClean="0"/>
              <a:t>02/03/2017</a:t>
            </a:fld>
            <a:endParaRPr lang="en-GB"/>
          </a:p>
        </p:txBody>
      </p:sp>
      <p:sp>
        <p:nvSpPr>
          <p:cNvPr id="6" name="Footer Placeholder 5"/>
          <p:cNvSpPr>
            <a:spLocks noGrp="1"/>
          </p:cNvSpPr>
          <p:nvPr>
            <p:ph type="ftr" sz="quarter" idx="11"/>
          </p:nvPr>
        </p:nvSpPr>
        <p:spPr/>
        <p:txBody>
          <a:bodyPr/>
          <a:lstStyle/>
          <a:p>
            <a:r>
              <a:rPr lang="en-GB" smtClean="0"/>
              <a:t>School Funding Seminar-  March 2017</a:t>
            </a:r>
            <a:endParaRPr lang="en-GB"/>
          </a:p>
        </p:txBody>
      </p:sp>
      <p:sp>
        <p:nvSpPr>
          <p:cNvPr id="7" name="Slide Number Placeholder 6"/>
          <p:cNvSpPr>
            <a:spLocks noGrp="1"/>
          </p:cNvSpPr>
          <p:nvPr>
            <p:ph type="sldNum" sz="quarter" idx="12"/>
          </p:nvPr>
        </p:nvSpPr>
        <p:spPr/>
        <p:txBody>
          <a:bodyPr/>
          <a:lstStyle/>
          <a:p>
            <a:fld id="{4E2D4A73-E5E1-404C-9B89-25E06CE3FFC8}" type="slidenum">
              <a:rPr lang="en-GB" smtClean="0"/>
              <a:t>‹#›</a:t>
            </a:fld>
            <a:endParaRPr lang="en-GB"/>
          </a:p>
        </p:txBody>
      </p:sp>
    </p:spTree>
    <p:extLst>
      <p:ext uri="{BB962C8B-B14F-4D97-AF65-F5344CB8AC3E}">
        <p14:creationId xmlns:p14="http://schemas.microsoft.com/office/powerpoint/2010/main" val="90143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B108D-7FE8-4A54-ADF0-7FA59915AD13}" type="datetime1">
              <a:rPr lang="en-GB" smtClean="0"/>
              <a:t>02/03/2017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School Funding Seminar-  March 2017</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D4A73-E5E1-404C-9B89-25E06CE3FFC8}" type="slidenum">
              <a:rPr lang="en-GB" smtClean="0"/>
              <a:t>‹#›</a:t>
            </a:fld>
            <a:endParaRPr lang="en-GB"/>
          </a:p>
        </p:txBody>
      </p:sp>
      <p:pic>
        <p:nvPicPr>
          <p:cNvPr id="7" name="Picture 2" descr="NASUWT teachers unio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520" y="188640"/>
            <a:ext cx="2286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0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nsult.education.gov.uk/funding-policy-unit/schools-national-funding-formula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nsult.education.gov.uk/funding-policy-unit/high-needs-funding-reform-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3568" y="2348880"/>
            <a:ext cx="7772400" cy="1470025"/>
          </a:xfrm>
        </p:spPr>
        <p:txBody>
          <a:bodyPr>
            <a:noAutofit/>
          </a:bodyPr>
          <a:lstStyle/>
          <a:p>
            <a:r>
              <a:rPr lang="en-GB" sz="2800" b="1" dirty="0" smtClean="0">
                <a:latin typeface="Arial" panose="020B0604020202020204" pitchFamily="34" charset="0"/>
                <a:cs typeface="Arial" panose="020B0604020202020204" pitchFamily="34" charset="0"/>
              </a:rPr>
              <a:t>School Funding Seminar – 6 March 2017</a:t>
            </a:r>
            <a:endParaRPr lang="en-GB" sz="3200" b="1" dirty="0" smtClean="0"/>
          </a:p>
        </p:txBody>
      </p:sp>
      <p:sp>
        <p:nvSpPr>
          <p:cNvPr id="16387" name="Content Placeholder 2"/>
          <p:cNvSpPr>
            <a:spLocks noGrp="1"/>
          </p:cNvSpPr>
          <p:nvPr>
            <p:ph type="subTitle" idx="1"/>
          </p:nvPr>
        </p:nvSpPr>
        <p:spPr>
          <a:xfrm>
            <a:off x="1371600" y="5157192"/>
            <a:ext cx="6400800" cy="481608"/>
          </a:xfrm>
        </p:spPr>
        <p:txBody>
          <a:bodyPr>
            <a:normAutofit fontScale="25000" lnSpcReduction="20000"/>
          </a:bodyPr>
          <a:lstStyle/>
          <a:p>
            <a:pPr algn="ctr">
              <a:buFont typeface="Arial" charset="0"/>
              <a:buNone/>
            </a:pPr>
            <a:endParaRPr lang="en-GB" sz="4400" dirty="0" smtClean="0"/>
          </a:p>
          <a:p>
            <a:pPr algn="ctr">
              <a:buFont typeface="Arial" charset="0"/>
              <a:buNone/>
            </a:pPr>
            <a:endParaRPr lang="en-GB" sz="4800" dirty="0" smtClean="0"/>
          </a:p>
          <a:p>
            <a:pPr>
              <a:buFont typeface="Arial" charset="0"/>
              <a:buNone/>
            </a:pPr>
            <a:endParaRPr lang="en-GB" sz="2000" dirty="0" smtClean="0"/>
          </a:p>
          <a:p>
            <a:pPr>
              <a:buFont typeface="Arial" charset="0"/>
              <a:buNone/>
            </a:pPr>
            <a:r>
              <a:rPr lang="en-GB" sz="2000" dirty="0" smtClean="0"/>
              <a:t>‘</a:t>
            </a:r>
          </a:p>
        </p:txBody>
      </p:sp>
      <p:sp>
        <p:nvSpPr>
          <p:cNvPr id="78849"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
        <p:nvSpPr>
          <p:cNvPr id="3" name="Slide Number Placeholder 2"/>
          <p:cNvSpPr>
            <a:spLocks noGrp="1"/>
          </p:cNvSpPr>
          <p:nvPr>
            <p:ph type="sldNum" sz="quarter" idx="12"/>
          </p:nvPr>
        </p:nvSpPr>
        <p:spPr/>
        <p:txBody>
          <a:bodyPr/>
          <a:lstStyle/>
          <a:p>
            <a:fld id="{4E2D4A73-E5E1-404C-9B89-25E06CE3FFC8}" type="slidenum">
              <a:rPr lang="en-GB" smtClean="0"/>
              <a:t>1</a:t>
            </a:fld>
            <a:endParaRPr lang="en-GB"/>
          </a:p>
        </p:txBody>
      </p:sp>
    </p:spTree>
    <p:extLst>
      <p:ext uri="{BB962C8B-B14F-4D97-AF65-F5344CB8AC3E}">
        <p14:creationId xmlns:p14="http://schemas.microsoft.com/office/powerpoint/2010/main" val="2124384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en-GB" sz="2000" b="1" dirty="0" smtClean="0">
                <a:latin typeface="Arial" panose="020B0604020202020204" pitchFamily="34" charset="0"/>
                <a:cs typeface="Arial" panose="020B0604020202020204" pitchFamily="34" charset="0"/>
              </a:rPr>
              <a:t>What does the Schools NFF look like? </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q"/>
            </a:pPr>
            <a:r>
              <a:rPr lang="en-GB" sz="1600" dirty="0">
                <a:latin typeface="Arial" panose="020B0604020202020204" pitchFamily="34" charset="0"/>
                <a:cs typeface="Arial" panose="020B0604020202020204" pitchFamily="34" charset="0"/>
              </a:rPr>
              <a:t>The NFF will be made up of four different factors:</a:t>
            </a:r>
          </a:p>
          <a:p>
            <a:pPr lvl="1" indent="-382588"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b</a:t>
            </a:r>
            <a:r>
              <a:rPr lang="en-GB" sz="1600" dirty="0" smtClean="0">
                <a:latin typeface="Arial" panose="020B0604020202020204" pitchFamily="34" charset="0"/>
                <a:cs typeface="Arial" panose="020B0604020202020204" pitchFamily="34" charset="0"/>
              </a:rPr>
              <a:t>asic age 5 to 16 per </a:t>
            </a:r>
            <a:r>
              <a:rPr lang="en-GB" sz="1600" dirty="0">
                <a:latin typeface="Arial" panose="020B0604020202020204" pitchFamily="34" charset="0"/>
                <a:cs typeface="Arial" panose="020B0604020202020204" pitchFamily="34" charset="0"/>
              </a:rPr>
              <a:t>pupil funding (the age weighted pupil unit);</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additional </a:t>
            </a:r>
            <a:r>
              <a:rPr lang="en-GB" sz="1600" dirty="0">
                <a:latin typeface="Arial" panose="020B0604020202020204" pitchFamily="34" charset="0"/>
                <a:cs typeface="Arial" panose="020B0604020202020204" pitchFamily="34" charset="0"/>
              </a:rPr>
              <a:t>needs funding (deprivation, low prior attainment, English as an </a:t>
            </a:r>
            <a:r>
              <a:rPr lang="en-GB" sz="1600" dirty="0" smtClean="0">
                <a:latin typeface="Arial" panose="020B0604020202020204" pitchFamily="34" charset="0"/>
                <a:cs typeface="Arial" panose="020B0604020202020204" pitchFamily="34" charset="0"/>
              </a:rPr>
              <a:t>Additional Language (EAL) and </a:t>
            </a:r>
            <a:r>
              <a:rPr lang="en-GB" sz="1600" dirty="0">
                <a:latin typeface="Arial" panose="020B0604020202020204" pitchFamily="34" charset="0"/>
                <a:cs typeface="Arial" panose="020B0604020202020204" pitchFamily="34" charset="0"/>
              </a:rPr>
              <a:t>mobility);</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school-led </a:t>
            </a:r>
            <a:r>
              <a:rPr lang="en-GB" sz="1600" dirty="0">
                <a:latin typeface="Arial" panose="020B0604020202020204" pitchFamily="34" charset="0"/>
                <a:cs typeface="Arial" panose="020B0604020202020204" pitchFamily="34" charset="0"/>
              </a:rPr>
              <a:t>funding (for premises, sparsity and growth</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geographic </a:t>
            </a:r>
            <a:r>
              <a:rPr lang="en-GB" sz="1600" dirty="0">
                <a:latin typeface="Arial" panose="020B0604020202020204" pitchFamily="34" charset="0"/>
                <a:cs typeface="Arial" panose="020B0604020202020204" pitchFamily="34" charset="0"/>
              </a:rPr>
              <a:t>funding (the area cost adjustment which takes into account the local economy and cost of salaries</a:t>
            </a:r>
            <a:r>
              <a:rPr lang="en-GB" sz="1600" dirty="0" smtClean="0">
                <a:latin typeface="Arial" panose="020B0604020202020204" pitchFamily="34" charset="0"/>
                <a:cs typeface="Arial" panose="020B0604020202020204" pitchFamily="34" charset="0"/>
              </a:rPr>
              <a:t>).</a:t>
            </a:r>
          </a:p>
          <a:p>
            <a:pPr lvl="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lvl="0"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Premises factors will be funded on the basis of historic spending.</a:t>
            </a:r>
          </a:p>
          <a:p>
            <a:pPr lvl="0"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Funding will be transferred for looked after children from the Dedicated Schools Grant (DSG) to the pupil premium plus.</a:t>
            </a:r>
          </a:p>
          <a:p>
            <a:pPr lvl="0"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The Government is not pursuing its proposals for a locally variable minimum funding guarantee (MFG). The proposed MFG remains at minus 1.5%.</a:t>
            </a:r>
          </a:p>
          <a:p>
            <a:pPr lvl="0">
              <a:buFont typeface="Wingdings" panose="05000000000000000000" pitchFamily="2" charset="2"/>
              <a:buChar char="§"/>
            </a:pPr>
            <a:endParaRPr lang="en-GB" dirty="0"/>
          </a:p>
        </p:txBody>
      </p:sp>
      <p:sp>
        <p:nvSpPr>
          <p:cNvPr id="5" name="Slide Number Placeholder 4"/>
          <p:cNvSpPr>
            <a:spLocks noGrp="1"/>
          </p:cNvSpPr>
          <p:nvPr>
            <p:ph type="sldNum" sz="quarter" idx="12"/>
          </p:nvPr>
        </p:nvSpPr>
        <p:spPr/>
        <p:txBody>
          <a:bodyPr/>
          <a:lstStyle/>
          <a:p>
            <a:fld id="{4E2D4A73-E5E1-404C-9B89-25E06CE3FFC8}" type="slidenum">
              <a:rPr lang="en-GB" smtClean="0"/>
              <a:t>10</a:t>
            </a:fld>
            <a:endParaRPr lang="en-GB"/>
          </a:p>
        </p:txBody>
      </p:sp>
      <p:sp>
        <p:nvSpPr>
          <p:cNvPr id="6"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4176335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1" y="1340768"/>
            <a:ext cx="8856985" cy="4536505"/>
          </a:xfrm>
          <a:prstGeom prst="rect">
            <a:avLst/>
          </a:prstGeom>
        </p:spPr>
      </p:pic>
      <p:sp>
        <p:nvSpPr>
          <p:cNvPr id="2" name="Title 1"/>
          <p:cNvSpPr>
            <a:spLocks noGrp="1"/>
          </p:cNvSpPr>
          <p:nvPr>
            <p:ph type="ctrTitle"/>
          </p:nvPr>
        </p:nvSpPr>
        <p:spPr/>
        <p:txBody>
          <a:bodyPr/>
          <a:lstStyle/>
          <a:p>
            <a:endParaRPr lang="en-GB"/>
          </a:p>
        </p:txBody>
      </p:sp>
    </p:spTree>
    <p:extLst>
      <p:ext uri="{BB962C8B-B14F-4D97-AF65-F5344CB8AC3E}">
        <p14:creationId xmlns:p14="http://schemas.microsoft.com/office/powerpoint/2010/main" val="28133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2000" b="1" dirty="0" smtClean="0">
                <a:latin typeface="Arial" panose="020B0604020202020204" pitchFamily="34" charset="0"/>
                <a:cs typeface="Arial" panose="020B0604020202020204" pitchFamily="34" charset="0"/>
              </a:rPr>
              <a:t>What does the schools NFF look like?</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q"/>
            </a:pPr>
            <a:r>
              <a:rPr lang="en-GB" sz="1600" b="1" dirty="0" smtClean="0">
                <a:latin typeface="Arial" panose="020B0604020202020204" pitchFamily="34" charset="0"/>
                <a:cs typeface="Arial" panose="020B0604020202020204" pitchFamily="34" charset="0"/>
              </a:rPr>
              <a:t>Pupil-led factors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basic per-pupil factor is 72.5% (76.6%  currently across all local authorities. </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deprivation factor is 9.3% (7.6% currently across all local authorities).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low prior attainment factor is 7.5% (4.3% currently across all local authorities).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EAL factor is 1.2% (0.9% currently across all local authorities).</a:t>
            </a:r>
          </a:p>
          <a:p>
            <a:pPr lvl="1" indent="-382588"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mobility factor is 0.1% (0.1% currently across all local authorities).</a:t>
            </a:r>
          </a:p>
          <a:p>
            <a:pPr algn="just">
              <a:buFont typeface="Wingdings" panose="05000000000000000000" pitchFamily="2" charset="2"/>
              <a:buChar char="q"/>
            </a:pPr>
            <a:endParaRPr lang="en-GB" sz="1600" b="1"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b="1" dirty="0" smtClean="0">
                <a:latin typeface="Arial" panose="020B0604020202020204" pitchFamily="34" charset="0"/>
                <a:cs typeface="Arial" panose="020B0604020202020204" pitchFamily="34" charset="0"/>
              </a:rPr>
              <a:t>School-led factors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lump sum factor is 7.1% (8.2% currently across all local authorities) – likely to go to small schools.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sparsity factor is 0.08% (0.05% currently across all local authorities) – will go to small schools in largely rural areas.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premises factor is 1.8% (1.8% currently across all local authorities and will be allocated on the basis of historic spend).</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growth factor is 0.5% (0.5% currently across all local authorities).   </a:t>
            </a:r>
            <a:endParaRPr lang="en-GB"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E2D4A73-E5E1-404C-9B89-25E06CE3FFC8}" type="slidenum">
              <a:rPr lang="en-GB" smtClean="0"/>
              <a:t>12</a:t>
            </a:fld>
            <a:endParaRPr lang="en-GB"/>
          </a:p>
        </p:txBody>
      </p:sp>
      <p:sp>
        <p:nvSpPr>
          <p:cNvPr id="7"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2926763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5536" y="188640"/>
            <a:ext cx="8352928" cy="6552728"/>
          </a:xfrm>
          <a:prstGeom prst="rect">
            <a:avLst/>
          </a:prstGeom>
        </p:spPr>
      </p:pic>
    </p:spTree>
    <p:extLst>
      <p:ext uri="{BB962C8B-B14F-4D97-AF65-F5344CB8AC3E}">
        <p14:creationId xmlns:p14="http://schemas.microsoft.com/office/powerpoint/2010/main" val="261806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2000" b="1" dirty="0" smtClean="0">
                <a:latin typeface="Arial" panose="020B0604020202020204" pitchFamily="34" charset="0"/>
                <a:cs typeface="Arial" panose="020B0604020202020204" pitchFamily="34" charset="0"/>
              </a:rPr>
              <a:t>What does the </a:t>
            </a:r>
            <a:r>
              <a:rPr lang="en-GB" sz="2000" b="1" dirty="0">
                <a:latin typeface="Arial" panose="020B0604020202020204" pitchFamily="34" charset="0"/>
                <a:cs typeface="Arial" panose="020B0604020202020204" pitchFamily="34" charset="0"/>
              </a:rPr>
              <a:t>S</a:t>
            </a:r>
            <a:r>
              <a:rPr lang="en-GB" sz="2000" b="1" dirty="0" smtClean="0">
                <a:latin typeface="Arial" panose="020B0604020202020204" pitchFamily="34" charset="0"/>
                <a:cs typeface="Arial" panose="020B0604020202020204" pitchFamily="34" charset="0"/>
              </a:rPr>
              <a:t>chools NFF look like?</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a:buFont typeface="Wingdings" pitchFamily="2" charset="2"/>
              <a:buChar char="q"/>
            </a:pPr>
            <a:r>
              <a:rPr lang="en-GB" sz="1600" dirty="0" smtClean="0">
                <a:latin typeface="Arial" panose="020B0604020202020204" pitchFamily="34" charset="0"/>
                <a:cs typeface="Arial" panose="020B0604020202020204" pitchFamily="34" charset="0"/>
              </a:rPr>
              <a:t>The national primary to secondary ratio is 1:1.29 (i.e. for every £1 that a primary school receives, a secondary school receives £1.29).  This is the current weighting across LAs in England.</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The minimum funding guarantee (MFG) limits losses per year to 1.5%.</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Losses during the full life of the formula are limited to 3% (the funding floor).</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Gains are capped at 3% in 2018-19 and 2.5% in 2019-20. </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The Government proposals are not for ‘voucher style’ funding – deprivation has a high weighting, as do historical school factors. This is an indication of the success of the NASUWT strategy of action and engagement with Government since the NFF became Government policy.</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NASUWT engagement has mitigated the regressive impact of the NFF in historically high spending local authorities.</a:t>
            </a:r>
          </a:p>
        </p:txBody>
      </p:sp>
      <p:sp>
        <p:nvSpPr>
          <p:cNvPr id="6" name="Slide Number Placeholder 5"/>
          <p:cNvSpPr>
            <a:spLocks noGrp="1"/>
          </p:cNvSpPr>
          <p:nvPr>
            <p:ph type="sldNum" sz="quarter" idx="12"/>
          </p:nvPr>
        </p:nvSpPr>
        <p:spPr/>
        <p:txBody>
          <a:bodyPr/>
          <a:lstStyle/>
          <a:p>
            <a:fld id="{4E2D4A73-E5E1-404C-9B89-25E06CE3FFC8}" type="slidenum">
              <a:rPr lang="en-GB" smtClean="0"/>
              <a:t>14</a:t>
            </a:fld>
            <a:endParaRPr lang="en-GB"/>
          </a:p>
        </p:txBody>
      </p:sp>
      <p:sp>
        <p:nvSpPr>
          <p:cNvPr id="7"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3330039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What are the real inflation pressures on schools?  </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0768"/>
            <a:ext cx="8229600" cy="5184576"/>
          </a:xfrm>
        </p:spPr>
        <p:txBody>
          <a:bodyPr>
            <a:normAutofit fontScale="55000" lnSpcReduction="20000"/>
          </a:bodyPr>
          <a:lstStyle/>
          <a:p>
            <a:pPr>
              <a:buFont typeface="Wingdings" panose="05000000000000000000" pitchFamily="2" charset="2"/>
              <a:buChar char="q"/>
            </a:pPr>
            <a:endParaRPr lang="en-GB" sz="26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900" dirty="0" smtClean="0">
                <a:latin typeface="Arial" panose="020B0604020202020204" pitchFamily="34" charset="0"/>
                <a:cs typeface="Arial" panose="020B0604020202020204" pitchFamily="34" charset="0"/>
              </a:rPr>
              <a:t>In </a:t>
            </a:r>
            <a:r>
              <a:rPr lang="en-GB" sz="2900" dirty="0">
                <a:latin typeface="Arial" panose="020B0604020202020204" pitchFamily="34" charset="0"/>
                <a:cs typeface="Arial" panose="020B0604020202020204" pitchFamily="34" charset="0"/>
              </a:rPr>
              <a:t>2015 and 2016 schools had to meet the costs of increased teacher pension contributions (2.3%) and National Insurance (2</a:t>
            </a:r>
            <a:r>
              <a:rPr lang="en-GB" sz="2900" dirty="0" smtClean="0">
                <a:latin typeface="Arial" panose="020B0604020202020204" pitchFamily="34" charset="0"/>
                <a:cs typeface="Arial" panose="020B0604020202020204" pitchFamily="34" charset="0"/>
              </a:rPr>
              <a:t>%+).</a:t>
            </a:r>
          </a:p>
          <a:p>
            <a:pPr>
              <a:buFont typeface="Wingdings" panose="05000000000000000000" pitchFamily="2" charset="2"/>
              <a:buChar char="q"/>
            </a:pPr>
            <a:endParaRPr lang="en-GB" sz="29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2900" dirty="0">
                <a:latin typeface="Arial" panose="020B0604020202020204" pitchFamily="34" charset="0"/>
                <a:cs typeface="Arial" panose="020B0604020202020204" pitchFamily="34" charset="0"/>
              </a:rPr>
              <a:t>The National Audit Office estimate of </a:t>
            </a:r>
            <a:r>
              <a:rPr lang="en-GB" sz="2900" dirty="0" smtClean="0">
                <a:latin typeface="Arial" panose="020B0604020202020204" pitchFamily="34" charset="0"/>
                <a:cs typeface="Arial" panose="020B0604020202020204" pitchFamily="34" charset="0"/>
              </a:rPr>
              <a:t> an 8</a:t>
            </a:r>
            <a:r>
              <a:rPr lang="en-GB" sz="2900" dirty="0">
                <a:latin typeface="Arial" panose="020B0604020202020204" pitchFamily="34" charset="0"/>
                <a:cs typeface="Arial" panose="020B0604020202020204" pitchFamily="34" charset="0"/>
              </a:rPr>
              <a:t>% inflation pressure is from 2014/15 to 2019/20 – as well as pension and National Insurance costs which have already been met, this includes an estimate of the pressure of increased pupil </a:t>
            </a:r>
            <a:r>
              <a:rPr lang="en-GB" sz="2900" dirty="0" smtClean="0">
                <a:latin typeface="Arial" panose="020B0604020202020204" pitchFamily="34" charset="0"/>
                <a:cs typeface="Arial" panose="020B0604020202020204" pitchFamily="34" charset="0"/>
              </a:rPr>
              <a:t>numbers between 2017 and 2020. This will be reflected for schools in the growth factor in the NFF.</a:t>
            </a:r>
          </a:p>
          <a:p>
            <a:pPr>
              <a:buFont typeface="Wingdings" panose="05000000000000000000" pitchFamily="2" charset="2"/>
              <a:buChar char="q"/>
            </a:pPr>
            <a:endParaRPr lang="en-GB" sz="29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2900" dirty="0" smtClean="0">
                <a:latin typeface="Arial" panose="020B0604020202020204" pitchFamily="34" charset="0"/>
                <a:cs typeface="Arial" panose="020B0604020202020204" pitchFamily="34" charset="0"/>
              </a:rPr>
              <a:t>It is inaccurate to apply an 8% reduction to the NFF illustrative figures for 2016/17 and then say that this represents a ‘real terms budget’ for a school or local authority.  </a:t>
            </a:r>
          </a:p>
          <a:p>
            <a:pPr>
              <a:buFont typeface="Wingdings" panose="05000000000000000000" pitchFamily="2" charset="2"/>
              <a:buChar char="q"/>
            </a:pPr>
            <a:endParaRPr lang="en-GB" sz="29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900" dirty="0" smtClean="0">
                <a:latin typeface="Arial" panose="020B0604020202020204" pitchFamily="34" charset="0"/>
                <a:cs typeface="Arial" panose="020B0604020202020204" pitchFamily="34" charset="0"/>
              </a:rPr>
              <a:t>The </a:t>
            </a:r>
            <a:r>
              <a:rPr lang="en-GB" sz="2900" dirty="0">
                <a:latin typeface="Arial" panose="020B0604020202020204" pitchFamily="34" charset="0"/>
                <a:cs typeface="Arial" panose="020B0604020202020204" pitchFamily="34" charset="0"/>
              </a:rPr>
              <a:t>NASUWT has campaigned and taken action for increased school funding since 2010. The NASUWT continues to argue that the Government has failed to invest sufficiently in the school system</a:t>
            </a:r>
            <a:r>
              <a:rPr lang="en-GB" sz="2900" dirty="0" smtClean="0">
                <a:latin typeface="Arial" panose="020B0604020202020204" pitchFamily="34" charset="0"/>
                <a:cs typeface="Arial" panose="020B0604020202020204" pitchFamily="34" charset="0"/>
              </a:rPr>
              <a:t>.</a:t>
            </a:r>
          </a:p>
          <a:p>
            <a:pPr>
              <a:buFont typeface="Wingdings" panose="05000000000000000000" pitchFamily="2" charset="2"/>
              <a:buChar char="q"/>
            </a:pPr>
            <a:endParaRPr lang="en-GB" sz="29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2900" dirty="0">
                <a:latin typeface="Arial" panose="020B0604020202020204" pitchFamily="34" charset="0"/>
                <a:cs typeface="Arial" panose="020B0604020202020204" pitchFamily="34" charset="0"/>
              </a:rPr>
              <a:t>The NASUWT’s campaigns are always rooted in evidence – the NASUWT opposes alarmist and inaccurate propaganda about school funding which spreads panic and leads to unnecessary knee-jerk reactions</a:t>
            </a:r>
            <a:r>
              <a:rPr lang="en-GB" sz="2900" dirty="0" smtClean="0">
                <a:latin typeface="Arial" panose="020B0604020202020204" pitchFamily="34" charset="0"/>
                <a:cs typeface="Arial" panose="020B0604020202020204" pitchFamily="34" charset="0"/>
              </a:rPr>
              <a:t>.</a:t>
            </a:r>
          </a:p>
          <a:p>
            <a:pPr>
              <a:buFont typeface="Wingdings" panose="05000000000000000000" pitchFamily="2" charset="2"/>
              <a:buChar char="q"/>
            </a:pPr>
            <a:endParaRPr lang="en-GB" sz="29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2900" dirty="0" smtClean="0">
                <a:latin typeface="Arial" panose="020B0604020202020204" pitchFamily="34" charset="0"/>
                <a:cs typeface="Arial" panose="020B0604020202020204" pitchFamily="34" charset="0"/>
              </a:rPr>
              <a:t>Some schools and academies are declaring unnecessary redundancies, reducing terms and conditions and trying to charge parents ‘fees’, using inaccurate funding forecasts as the rationale for this.</a:t>
            </a:r>
            <a:endParaRPr lang="en-GB" sz="2900" dirty="0">
              <a:latin typeface="Arial" panose="020B0604020202020204" pitchFamily="34" charset="0"/>
              <a:cs typeface="Arial" panose="020B0604020202020204" pitchFamily="34" charset="0"/>
            </a:endParaRPr>
          </a:p>
          <a:p>
            <a:endParaRPr lang="en-GB" sz="2900" dirty="0"/>
          </a:p>
        </p:txBody>
      </p:sp>
      <p:sp>
        <p:nvSpPr>
          <p:cNvPr id="4" name="Footer Placeholder 3"/>
          <p:cNvSpPr>
            <a:spLocks noGrp="1"/>
          </p:cNvSpPr>
          <p:nvPr>
            <p:ph type="ftr" sz="quarter" idx="11"/>
          </p:nvPr>
        </p:nvSpPr>
        <p:spPr/>
        <p:txBody>
          <a:bodyPr/>
          <a:lstStyle/>
          <a:p>
            <a:r>
              <a:rPr lang="en-GB" smtClean="0"/>
              <a:t>School Funding Seminar-  March 2017</a:t>
            </a:r>
            <a:endParaRPr lang="en-GB"/>
          </a:p>
        </p:txBody>
      </p:sp>
      <p:sp>
        <p:nvSpPr>
          <p:cNvPr id="5" name="Slide Number Placeholder 4"/>
          <p:cNvSpPr>
            <a:spLocks noGrp="1"/>
          </p:cNvSpPr>
          <p:nvPr>
            <p:ph type="sldNum" sz="quarter" idx="12"/>
          </p:nvPr>
        </p:nvSpPr>
        <p:spPr/>
        <p:txBody>
          <a:bodyPr/>
          <a:lstStyle/>
          <a:p>
            <a:fld id="{4E2D4A73-E5E1-404C-9B89-25E06CE3FFC8}" type="slidenum">
              <a:rPr lang="en-GB" smtClean="0"/>
              <a:t>15</a:t>
            </a:fld>
            <a:endParaRPr lang="en-GB"/>
          </a:p>
        </p:txBody>
      </p:sp>
    </p:spTree>
    <p:extLst>
      <p:ext uri="{BB962C8B-B14F-4D97-AF65-F5344CB8AC3E}">
        <p14:creationId xmlns:p14="http://schemas.microsoft.com/office/powerpoint/2010/main" val="337236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School Funding Before 2010 </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69160"/>
          </a:xfrm>
        </p:spPr>
        <p:txBody>
          <a:bodyPr>
            <a:normAutofit/>
          </a:bodyPr>
          <a:lstStyle/>
          <a:p>
            <a:pPr>
              <a:buFont typeface="Wingdings" panose="05000000000000000000" pitchFamily="2" charset="2"/>
              <a:buChar char="q"/>
            </a:pPr>
            <a:r>
              <a:rPr lang="en-GB" sz="1800" dirty="0" smtClean="0">
                <a:latin typeface="Arial" panose="020B0604020202020204" pitchFamily="34" charset="0"/>
                <a:cs typeface="Arial" panose="020B0604020202020204" pitchFamily="34" charset="0"/>
              </a:rPr>
              <a:t>Between 1992 and 1997, the Government cut Education funding in real terms.</a:t>
            </a:r>
          </a:p>
          <a:p>
            <a:pPr>
              <a:buFont typeface="Wingdings" panose="05000000000000000000" pitchFamily="2" charset="2"/>
              <a:buChar char="q"/>
            </a:pPr>
            <a:endParaRPr lang="en-GB"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dirty="0" smtClean="0">
                <a:latin typeface="Arial" panose="020B0604020202020204" pitchFamily="34" charset="0"/>
                <a:cs typeface="Arial" panose="020B0604020202020204" pitchFamily="34" charset="0"/>
              </a:rPr>
              <a:t>From 1997 to 2010, Education funding increased substantially in real terms and was protected between 2008 to 2010 from the impact of the recession.</a:t>
            </a:r>
          </a:p>
          <a:p>
            <a:pPr>
              <a:buFont typeface="Wingdings" panose="05000000000000000000" pitchFamily="2" charset="2"/>
              <a:buChar char="q"/>
            </a:pPr>
            <a:endParaRPr lang="en-GB"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dirty="0" smtClean="0">
                <a:latin typeface="Arial" panose="020B0604020202020204" pitchFamily="34" charset="0"/>
                <a:cs typeface="Arial" panose="020B0604020202020204" pitchFamily="34" charset="0"/>
              </a:rPr>
              <a:t>Up to 2010, the Government’s minimum funding guarantee (the amount by which real terms per pupil funding will increase in each school) was a positive figure.</a:t>
            </a:r>
          </a:p>
          <a:p>
            <a:pPr>
              <a:buFont typeface="Wingdings" panose="05000000000000000000" pitchFamily="2" charset="2"/>
              <a:buChar char="q"/>
            </a:pPr>
            <a:endParaRPr lang="en-GB"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dirty="0" smtClean="0">
                <a:latin typeface="Arial" panose="020B0604020202020204" pitchFamily="34" charset="0"/>
                <a:cs typeface="Arial" panose="020B0604020202020204" pitchFamily="34" charset="0"/>
              </a:rPr>
              <a:t>The trend from 1990 onwards was for increased delegation from local authorities to schools, but there was some local authority autonomy over the level of delegation. </a:t>
            </a:r>
          </a:p>
          <a:p>
            <a:pPr>
              <a:buFont typeface="Wingdings" panose="05000000000000000000" pitchFamily="2" charset="2"/>
              <a:buChar char="q"/>
            </a:pPr>
            <a:endParaRPr lang="en-GB"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dirty="0" smtClean="0">
                <a:latin typeface="Arial" panose="020B0604020202020204" pitchFamily="34" charset="0"/>
                <a:cs typeface="Arial" panose="020B0604020202020204" pitchFamily="34" charset="0"/>
              </a:rPr>
              <a:t>By 2010 the Government was taking steps to curb excessive unspent balances in schools. </a:t>
            </a:r>
            <a:endParaRPr lang="en-GB"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smtClean="0"/>
              <a:t>School Funding Seminar-  March 2017</a:t>
            </a:r>
            <a:endParaRPr lang="en-GB" dirty="0"/>
          </a:p>
        </p:txBody>
      </p:sp>
      <p:sp>
        <p:nvSpPr>
          <p:cNvPr id="5" name="Slide Number Placeholder 4"/>
          <p:cNvSpPr>
            <a:spLocks noGrp="1"/>
          </p:cNvSpPr>
          <p:nvPr>
            <p:ph type="sldNum" sz="quarter" idx="12"/>
          </p:nvPr>
        </p:nvSpPr>
        <p:spPr/>
        <p:txBody>
          <a:bodyPr/>
          <a:lstStyle/>
          <a:p>
            <a:fld id="{4E2D4A73-E5E1-404C-9B89-25E06CE3FFC8}" type="slidenum">
              <a:rPr lang="en-GB" smtClean="0"/>
              <a:t>2</a:t>
            </a:fld>
            <a:endParaRPr lang="en-GB"/>
          </a:p>
        </p:txBody>
      </p:sp>
    </p:spTree>
    <p:extLst>
      <p:ext uri="{BB962C8B-B14F-4D97-AF65-F5344CB8AC3E}">
        <p14:creationId xmlns:p14="http://schemas.microsoft.com/office/powerpoint/2010/main" val="373526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smtClean="0">
                <a:latin typeface="Arial" panose="020B0604020202020204" pitchFamily="34" charset="0"/>
                <a:cs typeface="Arial" panose="020B0604020202020204" pitchFamily="34" charset="0"/>
              </a:rPr>
              <a:t>School Funding after 2010</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Education funding has not increased in real terms – only by inflation.</a:t>
            </a:r>
          </a:p>
          <a:p>
            <a:pPr>
              <a:buFont typeface="Wingdings" panose="05000000000000000000" pitchFamily="2" charset="2"/>
              <a:buChar char="q"/>
            </a:pPr>
            <a:endParaRPr lang="en-GB"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The minimum funding guarantee (per pupil protection against funding losses on an individual school basis) became a negative figure – minus 1.5%.</a:t>
            </a:r>
          </a:p>
          <a:p>
            <a:pPr>
              <a:buFont typeface="Wingdings" panose="05000000000000000000" pitchFamily="2" charset="2"/>
              <a:buChar char="q"/>
            </a:pPr>
            <a:endParaRPr lang="en-GB"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Increased delegation has meant that many school budgets have grown by more than the rate of inflation – but local authority funding has been squeezed. </a:t>
            </a:r>
          </a:p>
          <a:p>
            <a:pPr>
              <a:buFont typeface="Wingdings" panose="05000000000000000000" pitchFamily="2" charset="2"/>
              <a:buChar char="q"/>
            </a:pPr>
            <a:endParaRPr lang="en-GB"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The Comprehensive Spending Review from 2014/15 to 2019/20 provided for inflation linked increases only in Education funding.</a:t>
            </a:r>
          </a:p>
          <a:p>
            <a:pPr>
              <a:buFont typeface="Wingdings" panose="05000000000000000000" pitchFamily="2" charset="2"/>
              <a:buChar char="q"/>
            </a:pPr>
            <a:endParaRPr lang="en-GB"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NASUWT’s trade dispute against job loss has defended the jobs of teachers and support staff in this </a:t>
            </a:r>
            <a:r>
              <a:rPr lang="en-GB" sz="2000" dirty="0" smtClean="0">
                <a:latin typeface="Arial" panose="020B0604020202020204" pitchFamily="34" charset="0"/>
                <a:cs typeface="Arial" panose="020B0604020202020204" pitchFamily="34" charset="0"/>
              </a:rPr>
              <a:t>climate.       </a:t>
            </a: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School Funding Seminar-  March 2017</a:t>
            </a:r>
            <a:endParaRPr lang="en-GB"/>
          </a:p>
        </p:txBody>
      </p:sp>
      <p:sp>
        <p:nvSpPr>
          <p:cNvPr id="5" name="Slide Number Placeholder 4"/>
          <p:cNvSpPr>
            <a:spLocks noGrp="1"/>
          </p:cNvSpPr>
          <p:nvPr>
            <p:ph type="sldNum" sz="quarter" idx="12"/>
          </p:nvPr>
        </p:nvSpPr>
        <p:spPr/>
        <p:txBody>
          <a:bodyPr/>
          <a:lstStyle/>
          <a:p>
            <a:fld id="{4E2D4A73-E5E1-404C-9B89-25E06CE3FFC8}" type="slidenum">
              <a:rPr lang="en-GB" smtClean="0"/>
              <a:t>3</a:t>
            </a:fld>
            <a:endParaRPr lang="en-GB"/>
          </a:p>
        </p:txBody>
      </p:sp>
    </p:spTree>
    <p:extLst>
      <p:ext uri="{BB962C8B-B14F-4D97-AF65-F5344CB8AC3E}">
        <p14:creationId xmlns:p14="http://schemas.microsoft.com/office/powerpoint/2010/main" val="171294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2000" b="1" dirty="0" smtClean="0">
                <a:latin typeface="Arial" panose="020B0604020202020204" pitchFamily="34" charset="0"/>
                <a:cs typeface="Arial" panose="020B0604020202020204" pitchFamily="34" charset="0"/>
              </a:rPr>
              <a:t>School Balances</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GB" sz="1800" b="1" dirty="0" err="1" smtClean="0">
                <a:latin typeface="Arial" panose="020B0604020202020204" pitchFamily="34" charset="0"/>
                <a:cs typeface="Arial" panose="020B0604020202020204" pitchFamily="34" charset="0"/>
              </a:rPr>
              <a:t>DfE</a:t>
            </a:r>
            <a:r>
              <a:rPr lang="en-GB" sz="1800" b="1" dirty="0" smtClean="0">
                <a:latin typeface="Arial" panose="020B0604020202020204" pitchFamily="34" charset="0"/>
                <a:cs typeface="Arial" panose="020B0604020202020204" pitchFamily="34" charset="0"/>
              </a:rPr>
              <a:t> data demonstrates that:</a:t>
            </a:r>
          </a:p>
          <a:p>
            <a:pPr lvl="1" indent="-382588" algn="just">
              <a:buFont typeface="Wingdings" panose="05000000000000000000" pitchFamily="2" charset="2"/>
              <a:buChar char="§"/>
            </a:pPr>
            <a:r>
              <a:rPr lang="en-GB" sz="1800" dirty="0">
                <a:latin typeface="Arial" panose="020B0604020202020204" pitchFamily="34" charset="0"/>
                <a:cs typeface="Arial" panose="020B0604020202020204" pitchFamily="34" charset="0"/>
              </a:rPr>
              <a:t>f</a:t>
            </a:r>
            <a:r>
              <a:rPr lang="en-GB" sz="1800" dirty="0" smtClean="0">
                <a:latin typeface="Arial" panose="020B0604020202020204" pitchFamily="34" charset="0"/>
                <a:cs typeface="Arial" panose="020B0604020202020204" pitchFamily="34" charset="0"/>
              </a:rPr>
              <a:t>or </a:t>
            </a:r>
            <a:r>
              <a:rPr lang="en-GB" sz="1800" dirty="0">
                <a:latin typeface="Arial" panose="020B0604020202020204" pitchFamily="34" charset="0"/>
                <a:cs typeface="Arial" panose="020B0604020202020204" pitchFamily="34" charset="0"/>
              </a:rPr>
              <a:t>2015-16 the total revenue balance across all </a:t>
            </a:r>
            <a:r>
              <a:rPr lang="en-GB" sz="1800" dirty="0" smtClean="0">
                <a:latin typeface="Arial" panose="020B0604020202020204" pitchFamily="34" charset="0"/>
                <a:cs typeface="Arial" panose="020B0604020202020204" pitchFamily="34" charset="0"/>
              </a:rPr>
              <a:t>LA maintained schools in England </a:t>
            </a:r>
            <a:r>
              <a:rPr lang="en-GB" sz="1800" dirty="0">
                <a:latin typeface="Arial" panose="020B0604020202020204" pitchFamily="34" charset="0"/>
                <a:cs typeface="Arial" panose="020B0604020202020204" pitchFamily="34" charset="0"/>
              </a:rPr>
              <a:t>was £2.1 </a:t>
            </a:r>
            <a:r>
              <a:rPr lang="en-GB" sz="1800" dirty="0" smtClean="0">
                <a:latin typeface="Arial" panose="020B0604020202020204" pitchFamily="34" charset="0"/>
                <a:cs typeface="Arial" panose="020B0604020202020204" pitchFamily="34" charset="0"/>
              </a:rPr>
              <a:t>billion; </a:t>
            </a:r>
          </a:p>
          <a:p>
            <a:pPr lvl="1" indent="-382588" algn="jus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this </a:t>
            </a:r>
            <a:r>
              <a:rPr lang="en-GB" sz="1800" dirty="0">
                <a:latin typeface="Arial" panose="020B0604020202020204" pitchFamily="34" charset="0"/>
                <a:cs typeface="Arial" panose="020B0604020202020204" pitchFamily="34" charset="0"/>
              </a:rPr>
              <a:t>amounts to an average revenue balance in each </a:t>
            </a:r>
            <a:r>
              <a:rPr lang="en-GB" sz="1800" dirty="0" smtClean="0">
                <a:latin typeface="Arial" panose="020B0604020202020204" pitchFamily="34" charset="0"/>
                <a:cs typeface="Arial" panose="020B0604020202020204" pitchFamily="34" charset="0"/>
              </a:rPr>
              <a:t>LA </a:t>
            </a:r>
            <a:r>
              <a:rPr lang="en-GB" sz="1800" dirty="0">
                <a:latin typeface="Arial" panose="020B0604020202020204" pitchFamily="34" charset="0"/>
                <a:cs typeface="Arial" panose="020B0604020202020204" pitchFamily="34" charset="0"/>
              </a:rPr>
              <a:t>maintained </a:t>
            </a:r>
            <a:r>
              <a:rPr lang="en-GB" sz="1800" dirty="0" smtClean="0">
                <a:latin typeface="Arial" panose="020B0604020202020204" pitchFamily="34" charset="0"/>
                <a:cs typeface="Arial" panose="020B0604020202020204" pitchFamily="34" charset="0"/>
              </a:rPr>
              <a:t>school in England </a:t>
            </a:r>
            <a:r>
              <a:rPr lang="en-GB" sz="1800" dirty="0">
                <a:latin typeface="Arial" panose="020B0604020202020204" pitchFamily="34" charset="0"/>
                <a:cs typeface="Arial" panose="020B0604020202020204" pitchFamily="34" charset="0"/>
              </a:rPr>
              <a:t>of £</a:t>
            </a:r>
            <a:r>
              <a:rPr lang="en-GB" sz="1800" dirty="0" smtClean="0">
                <a:latin typeface="Arial" panose="020B0604020202020204" pitchFamily="34" charset="0"/>
                <a:cs typeface="Arial" panose="020B0604020202020204" pitchFamily="34" charset="0"/>
              </a:rPr>
              <a:t>124,000  (7.5% of revenue income);</a:t>
            </a:r>
          </a:p>
          <a:p>
            <a:pPr lvl="1" indent="-382588" algn="jus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6% of LA maintained schools in England are in deficit;</a:t>
            </a:r>
          </a:p>
          <a:p>
            <a:pPr lvl="1" indent="-382588" algn="jus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in the </a:t>
            </a:r>
            <a:r>
              <a:rPr lang="en-GB" sz="1800" dirty="0">
                <a:latin typeface="Arial" panose="020B0604020202020204" pitchFamily="34" charset="0"/>
                <a:cs typeface="Arial" panose="020B0604020202020204" pitchFamily="34" charset="0"/>
              </a:rPr>
              <a:t>93.1% of </a:t>
            </a:r>
            <a:r>
              <a:rPr lang="en-GB" sz="1800" dirty="0" smtClean="0">
                <a:latin typeface="Arial" panose="020B0604020202020204" pitchFamily="34" charset="0"/>
                <a:cs typeface="Arial" panose="020B0604020202020204" pitchFamily="34" charset="0"/>
              </a:rPr>
              <a:t>schools in England </a:t>
            </a:r>
            <a:r>
              <a:rPr lang="en-GB" sz="1800" dirty="0">
                <a:latin typeface="Arial" panose="020B0604020202020204" pitchFamily="34" charset="0"/>
                <a:cs typeface="Arial" panose="020B0604020202020204" pitchFamily="34" charset="0"/>
              </a:rPr>
              <a:t>in </a:t>
            </a:r>
            <a:r>
              <a:rPr lang="en-GB" sz="1800" dirty="0" smtClean="0">
                <a:latin typeface="Arial" panose="020B0604020202020204" pitchFamily="34" charset="0"/>
                <a:cs typeface="Arial" panose="020B0604020202020204" pitchFamily="34" charset="0"/>
              </a:rPr>
              <a:t>surplus, </a:t>
            </a:r>
            <a:r>
              <a:rPr lang="en-GB" sz="1800" dirty="0">
                <a:latin typeface="Arial" panose="020B0604020202020204" pitchFamily="34" charset="0"/>
                <a:cs typeface="Arial" panose="020B0604020202020204" pitchFamily="34" charset="0"/>
              </a:rPr>
              <a:t>the average surplus in each primary school has increased by £8,000 to £116,000 and the average surplus in each secondary school has increased by £13,000 to £</a:t>
            </a:r>
            <a:r>
              <a:rPr lang="en-GB" sz="1800" dirty="0" smtClean="0">
                <a:latin typeface="Arial" panose="020B0604020202020204" pitchFamily="34" charset="0"/>
                <a:cs typeface="Arial" panose="020B0604020202020204" pitchFamily="34" charset="0"/>
              </a:rPr>
              <a:t>391,000; </a:t>
            </a:r>
          </a:p>
          <a:p>
            <a:pPr lvl="1" indent="-382588" algn="jus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unspent balances in schools in England amount to £4,595 per teacher.</a:t>
            </a:r>
          </a:p>
          <a:p>
            <a:pPr marL="360362" lvl="1" indent="0" algn="just">
              <a:buNone/>
            </a:pPr>
            <a:endParaRPr lang="en-GB" sz="1600" dirty="0" smtClean="0">
              <a:latin typeface="Arial" panose="020B0604020202020204" pitchFamily="34" charset="0"/>
              <a:cs typeface="Arial" panose="020B0604020202020204" pitchFamily="34" charset="0"/>
            </a:endParaRPr>
          </a:p>
          <a:p>
            <a:pPr marL="646112" lvl="1" algn="just">
              <a:buFont typeface="Wingdings" panose="05000000000000000000" pitchFamily="2" charset="2"/>
              <a:buChar char="q"/>
            </a:pPr>
            <a:r>
              <a:rPr lang="en-GB" sz="1800" b="1" dirty="0" smtClean="0">
                <a:latin typeface="Arial" panose="020B0604020202020204" pitchFamily="34" charset="0"/>
                <a:cs typeface="Arial" panose="020B0604020202020204" pitchFamily="34" charset="0"/>
              </a:rPr>
              <a:t>This data is on memory sticks, broken down school by school.</a:t>
            </a:r>
          </a:p>
          <a:p>
            <a:pPr marL="646112" lvl="1" algn="just">
              <a:buFont typeface="Wingdings" panose="05000000000000000000" pitchFamily="2" charset="2"/>
              <a:buChar char="q"/>
            </a:pPr>
            <a:r>
              <a:rPr lang="en-GB" sz="1800" b="1" dirty="0" smtClean="0">
                <a:latin typeface="Arial" panose="020B0604020202020204" pitchFamily="34" charset="0"/>
                <a:cs typeface="Arial" panose="020B0604020202020204" pitchFamily="34" charset="0"/>
              </a:rPr>
              <a:t>Academies funding data is on memory sticks also.  </a:t>
            </a:r>
          </a:p>
        </p:txBody>
      </p:sp>
      <p:sp>
        <p:nvSpPr>
          <p:cNvPr id="6" name="Slide Number Placeholder 5"/>
          <p:cNvSpPr>
            <a:spLocks noGrp="1"/>
          </p:cNvSpPr>
          <p:nvPr>
            <p:ph type="sldNum" sz="quarter" idx="12"/>
          </p:nvPr>
        </p:nvSpPr>
        <p:spPr/>
        <p:txBody>
          <a:bodyPr/>
          <a:lstStyle/>
          <a:p>
            <a:fld id="{4E2D4A73-E5E1-404C-9B89-25E06CE3FFC8}" type="slidenum">
              <a:rPr lang="en-GB" smtClean="0"/>
              <a:t>4</a:t>
            </a:fld>
            <a:endParaRPr lang="en-GB"/>
          </a:p>
        </p:txBody>
      </p:sp>
      <p:sp>
        <p:nvSpPr>
          <p:cNvPr id="7" name="Footer Placeholder 1"/>
          <p:cNvSpPr>
            <a:spLocks noGrp="1"/>
          </p:cNvSpPr>
          <p:nvPr>
            <p:ph type="ftr" sz="quarter" idx="11"/>
          </p:nvPr>
        </p:nvSpPr>
        <p:spPr>
          <a:xfrm>
            <a:off x="2843808" y="6356350"/>
            <a:ext cx="3384376" cy="365125"/>
          </a:xfrm>
        </p:spPr>
        <p:txBody>
          <a:bodyPr/>
          <a:lstStyle/>
          <a:p>
            <a:r>
              <a:rPr lang="en-GB" dirty="0" smtClean="0"/>
              <a:t>Negotiating Secretaries' Briefing - January 2017</a:t>
            </a:r>
            <a:endParaRPr lang="en-GB" dirty="0"/>
          </a:p>
        </p:txBody>
      </p:sp>
    </p:spTree>
    <p:extLst>
      <p:ext uri="{BB962C8B-B14F-4D97-AF65-F5344CB8AC3E}">
        <p14:creationId xmlns:p14="http://schemas.microsoft.com/office/powerpoint/2010/main" val="312554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404664"/>
            <a:ext cx="8229600" cy="1361976"/>
          </a:xfrm>
        </p:spPr>
        <p:txBody>
          <a:bodyPr>
            <a:normAutofit/>
          </a:bodyPr>
          <a:lstStyle/>
          <a:p>
            <a:r>
              <a:rPr lang="en-GB" sz="2000" b="1" dirty="0" smtClean="0">
                <a:latin typeface="Arial" panose="020B0604020202020204" pitchFamily="34" charset="0"/>
                <a:cs typeface="Arial" panose="020B0604020202020204" pitchFamily="34" charset="0"/>
              </a:rPr>
              <a:t>School Funding Reform </a:t>
            </a:r>
            <a:endParaRPr lang="en-GB" sz="2000" dirty="0">
              <a:latin typeface="Arial" panose="020B0604020202020204" pitchFamily="34" charset="0"/>
              <a:cs typeface="Arial" panose="020B0604020202020204" pitchFamily="34" charset="0"/>
            </a:endParaRPr>
          </a:p>
        </p:txBody>
      </p:sp>
      <p:sp>
        <p:nvSpPr>
          <p:cNvPr id="10243" name="Content Placeholder 2"/>
          <p:cNvSpPr>
            <a:spLocks noGrp="1"/>
          </p:cNvSpPr>
          <p:nvPr>
            <p:ph idx="1"/>
          </p:nvPr>
        </p:nvSpPr>
        <p:spPr>
          <a:xfrm>
            <a:off x="467544" y="1412776"/>
            <a:ext cx="8229600" cy="4525963"/>
          </a:xfrm>
        </p:spPr>
        <p:txBody>
          <a:bodyPr>
            <a:noAutofit/>
          </a:bodyPr>
          <a:lstStyle/>
          <a:p>
            <a:pPr algn="just">
              <a:buFont typeface="Wingdings" pitchFamily="2" charset="2"/>
              <a:buChar char="q"/>
            </a:pPr>
            <a:r>
              <a:rPr lang="en-GB" sz="1600" dirty="0">
                <a:latin typeface="Arial" panose="020B0604020202020204" pitchFamily="34" charset="0"/>
                <a:cs typeface="Arial" panose="020B0604020202020204" pitchFamily="34" charset="0"/>
              </a:rPr>
              <a:t>On 14 December 2016, the Secretary of State for Education </a:t>
            </a:r>
            <a:r>
              <a:rPr lang="en-GB" sz="1600" dirty="0" smtClean="0">
                <a:latin typeface="Arial" panose="020B0604020202020204" pitchFamily="34" charset="0"/>
                <a:cs typeface="Arial" panose="020B0604020202020204" pitchFamily="34" charset="0"/>
              </a:rPr>
              <a:t>reported to Parliament </a:t>
            </a:r>
            <a:r>
              <a:rPr lang="en-GB" sz="1600" dirty="0">
                <a:latin typeface="Arial" panose="020B0604020202020204" pitchFamily="34" charset="0"/>
                <a:cs typeface="Arial" panose="020B0604020202020204" pitchFamily="34" charset="0"/>
              </a:rPr>
              <a:t>the Government’s Phase 2 consultation on </a:t>
            </a:r>
            <a:r>
              <a:rPr lang="en-GB" sz="1600" dirty="0" smtClean="0">
                <a:latin typeface="Arial" panose="020B0604020202020204" pitchFamily="34" charset="0"/>
                <a:cs typeface="Arial" panose="020B0604020202020204" pitchFamily="34" charset="0"/>
              </a:rPr>
              <a:t>its </a:t>
            </a:r>
            <a:r>
              <a:rPr lang="en-GB" sz="1600" dirty="0">
                <a:latin typeface="Arial" panose="020B0604020202020204" pitchFamily="34" charset="0"/>
                <a:cs typeface="Arial" panose="020B0604020202020204" pitchFamily="34" charset="0"/>
              </a:rPr>
              <a:t>schools and high needs national funding formulae (NFF), to be implemented from 2018/19 onwards</a:t>
            </a:r>
            <a:r>
              <a:rPr lang="en-GB" sz="1600" dirty="0" smtClean="0">
                <a:latin typeface="Arial" panose="020B0604020202020204" pitchFamily="34" charset="0"/>
                <a:cs typeface="Arial" panose="020B0604020202020204" pitchFamily="34" charset="0"/>
              </a:rPr>
              <a:t>. The Government’s planned reforms encompass: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a new NFF for all schools and academies;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a new NFF for high needs pupils, allocated to local authorities (LAs);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a new Central School Services Block, allocated to LAs.</a:t>
            </a:r>
          </a:p>
          <a:p>
            <a:pPr algn="just">
              <a:buFont typeface="Wingdings" pitchFamily="2" charset="2"/>
              <a:buChar char="q"/>
            </a:pPr>
            <a:r>
              <a:rPr lang="en-GB" sz="1600" dirty="0" smtClean="0">
                <a:latin typeface="Arial" panose="020B0604020202020204" pitchFamily="34" charset="0"/>
                <a:cs typeface="Arial" panose="020B0604020202020204" pitchFamily="34" charset="0"/>
              </a:rPr>
              <a:t>The Department for Education (</a:t>
            </a:r>
            <a:r>
              <a:rPr lang="en-GB" sz="1600" dirty="0" err="1" smtClean="0">
                <a:latin typeface="Arial" panose="020B0604020202020204" pitchFamily="34" charset="0"/>
                <a:cs typeface="Arial" panose="020B0604020202020204" pitchFamily="34" charset="0"/>
              </a:rPr>
              <a:t>DfE</a:t>
            </a:r>
            <a:r>
              <a:rPr lang="en-GB" sz="1600" dirty="0" smtClean="0">
                <a:latin typeface="Arial" panose="020B0604020202020204" pitchFamily="34" charset="0"/>
                <a:cs typeface="Arial" panose="020B0604020202020204" pitchFamily="34" charset="0"/>
              </a:rPr>
              <a:t>) also published alongside the consultation LA-level illustrative allocation tables for:</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schools;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high needs;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central school services;</a:t>
            </a:r>
          </a:p>
          <a:p>
            <a:pPr lvl="1" indent="-382588" algn="just">
              <a:buFont typeface="Wingdings" panose="05000000000000000000" pitchFamily="2" charset="2"/>
              <a:buChar char="§"/>
            </a:pPr>
            <a:r>
              <a:rPr lang="en-GB" sz="1600" u="sng" dirty="0">
                <a:latin typeface="Arial" panose="020B0604020202020204" pitchFamily="34" charset="0"/>
                <a:cs typeface="Arial" panose="020B0604020202020204" pitchFamily="34" charset="0"/>
                <a:hlinkClick r:id="rId3"/>
              </a:rPr>
              <a:t>https://consult.education.gov.uk/funding-policy-unit/schools-national-funding-formula2</a:t>
            </a:r>
            <a:endParaRPr lang="en-GB" sz="1600" dirty="0">
              <a:latin typeface="Arial" panose="020B0604020202020204" pitchFamily="34" charset="0"/>
              <a:cs typeface="Arial" panose="020B0604020202020204" pitchFamily="34" charset="0"/>
            </a:endParaRPr>
          </a:p>
          <a:p>
            <a:pPr lvl="1" indent="-382588" algn="just">
              <a:buFont typeface="Wingdings" panose="05000000000000000000" pitchFamily="2" charset="2"/>
              <a:buChar char="§"/>
            </a:pPr>
            <a:r>
              <a:rPr lang="en-GB" sz="1600" u="sng" dirty="0">
                <a:latin typeface="Arial" panose="020B0604020202020204" pitchFamily="34" charset="0"/>
                <a:cs typeface="Arial" panose="020B0604020202020204" pitchFamily="34" charset="0"/>
                <a:hlinkClick r:id="rId4"/>
              </a:rPr>
              <a:t>https://consult.education.gov.uk/funding-policy-unit/high-needs-funding-reform-2/</a:t>
            </a:r>
            <a:endParaRPr lang="en-GB" sz="1600" dirty="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More detailed school-level illustrative data was further published to individual schools through the COLLECT system. </a:t>
            </a:r>
            <a:endParaRPr lang="en-GB" sz="1600" dirty="0">
              <a:latin typeface="Arial" panose="020B0604020202020204" pitchFamily="34" charset="0"/>
              <a:cs typeface="Arial" panose="020B0604020202020204" pitchFamily="34" charset="0"/>
            </a:endParaRPr>
          </a:p>
          <a:p>
            <a:pPr algn="just">
              <a:buFont typeface="Wingdings" pitchFamily="2" charset="2"/>
              <a:buChar char="q"/>
            </a:pPr>
            <a:endParaRPr lang="en-GB" sz="1600" dirty="0" smtClean="0"/>
          </a:p>
        </p:txBody>
      </p:sp>
      <p:sp>
        <p:nvSpPr>
          <p:cNvPr id="6" name="Slide Number Placeholder 5"/>
          <p:cNvSpPr>
            <a:spLocks noGrp="1"/>
          </p:cNvSpPr>
          <p:nvPr>
            <p:ph type="sldNum" sz="quarter" idx="12"/>
          </p:nvPr>
        </p:nvSpPr>
        <p:spPr/>
        <p:txBody>
          <a:bodyPr/>
          <a:lstStyle/>
          <a:p>
            <a:fld id="{4E2D4A73-E5E1-404C-9B89-25E06CE3FFC8}" type="slidenum">
              <a:rPr lang="en-GB" smtClean="0"/>
              <a:t>5</a:t>
            </a:fld>
            <a:endParaRPr lang="en-GB"/>
          </a:p>
        </p:txBody>
      </p:sp>
      <p:sp>
        <p:nvSpPr>
          <p:cNvPr id="9"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422748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err="1" smtClean="0">
                <a:latin typeface="Arial" panose="020B0604020202020204" pitchFamily="34" charset="0"/>
                <a:cs typeface="Arial" panose="020B0604020202020204" pitchFamily="34" charset="0"/>
              </a:rPr>
              <a:t>DfE</a:t>
            </a:r>
            <a:r>
              <a:rPr lang="en-GB" sz="2000" b="1" dirty="0" smtClean="0">
                <a:latin typeface="Arial" panose="020B0604020202020204" pitchFamily="34" charset="0"/>
                <a:cs typeface="Arial" panose="020B0604020202020204" pitchFamily="34" charset="0"/>
              </a:rPr>
              <a:t> data </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GB" sz="2000" b="1" dirty="0" smtClean="0">
                <a:latin typeface="Arial" panose="020B0604020202020204" pitchFamily="34" charset="0"/>
                <a:cs typeface="Arial" panose="020B0604020202020204" pitchFamily="34" charset="0"/>
              </a:rPr>
              <a:t>On your memory stick you have </a:t>
            </a:r>
          </a:p>
          <a:p>
            <a:pPr>
              <a:buFont typeface="Wingdings" panose="05000000000000000000" pitchFamily="2" charset="2"/>
              <a:buChar char="q"/>
            </a:pPr>
            <a:endParaRPr lang="en-GB" sz="2000" b="1"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National Funding Formula (NFF) data:</a:t>
            </a:r>
          </a:p>
          <a:p>
            <a:pPr>
              <a:spcAft>
                <a:spcPts val="900"/>
              </a:spcAf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2016/17 </a:t>
            </a:r>
            <a:r>
              <a:rPr lang="en-GB" sz="1800" b="1" dirty="0" smtClean="0">
                <a:latin typeface="Arial" panose="020B0604020202020204" pitchFamily="34" charset="0"/>
                <a:cs typeface="Arial" panose="020B0604020202020204" pitchFamily="34" charset="0"/>
              </a:rPr>
              <a:t>baseline</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funding for </a:t>
            </a:r>
            <a:r>
              <a:rPr lang="en-GB" sz="1800" dirty="0" smtClean="0">
                <a:latin typeface="Arial" panose="020B0604020202020204" pitchFamily="34" charset="0"/>
                <a:cs typeface="Arial" panose="020B0604020202020204" pitchFamily="34" charset="0"/>
              </a:rPr>
              <a:t>each school </a:t>
            </a:r>
            <a:r>
              <a:rPr lang="en-GB" sz="1800" dirty="0">
                <a:latin typeface="Arial" panose="020B0604020202020204" pitchFamily="34" charset="0"/>
                <a:cs typeface="Arial" panose="020B0604020202020204" pitchFamily="34" charset="0"/>
              </a:rPr>
              <a:t>and local </a:t>
            </a:r>
            <a:r>
              <a:rPr lang="en-GB" sz="1800" dirty="0" smtClean="0">
                <a:latin typeface="Arial" panose="020B0604020202020204" pitchFamily="34" charset="0"/>
                <a:cs typeface="Arial" panose="020B0604020202020204" pitchFamily="34" charset="0"/>
              </a:rPr>
              <a:t>authority.</a:t>
            </a:r>
            <a:endParaRPr lang="en-GB" sz="1800" dirty="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
            </a:pPr>
            <a:r>
              <a:rPr lang="en-GB" sz="1800" b="1" dirty="0">
                <a:latin typeface="Arial" panose="020B0604020202020204" pitchFamily="34" charset="0"/>
                <a:cs typeface="Arial" panose="020B0604020202020204" pitchFamily="34" charset="0"/>
              </a:rPr>
              <a:t>illustrative funding </a:t>
            </a:r>
            <a:r>
              <a:rPr lang="en-GB" sz="1800" dirty="0">
                <a:latin typeface="Arial" panose="020B0604020202020204" pitchFamily="34" charset="0"/>
                <a:cs typeface="Arial" panose="020B0604020202020204" pitchFamily="34" charset="0"/>
              </a:rPr>
              <a:t>for </a:t>
            </a:r>
            <a:r>
              <a:rPr lang="en-GB" sz="1800" dirty="0" smtClean="0">
                <a:latin typeface="Arial" panose="020B0604020202020204" pitchFamily="34" charset="0"/>
                <a:cs typeface="Arial" panose="020B0604020202020204" pitchFamily="34" charset="0"/>
              </a:rPr>
              <a:t>each school and local authority, </a:t>
            </a:r>
            <a:r>
              <a:rPr lang="en-GB" sz="1800" dirty="0">
                <a:latin typeface="Arial" panose="020B0604020202020204" pitchFamily="34" charset="0"/>
                <a:cs typeface="Arial" panose="020B0604020202020204" pitchFamily="34" charset="0"/>
              </a:rPr>
              <a:t>if the formula was implemented in full without any transitional </a:t>
            </a:r>
            <a:r>
              <a:rPr lang="en-GB" sz="1800" dirty="0" smtClean="0">
                <a:latin typeface="Arial" panose="020B0604020202020204" pitchFamily="34" charset="0"/>
                <a:cs typeface="Arial" panose="020B0604020202020204" pitchFamily="34" charset="0"/>
              </a:rPr>
              <a:t>protections. </a:t>
            </a:r>
            <a:endParaRPr lang="en-GB" sz="1800" dirty="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
            </a:pPr>
            <a:r>
              <a:rPr lang="en-GB" sz="1800" b="1" dirty="0">
                <a:latin typeface="Arial" panose="020B0604020202020204" pitchFamily="34" charset="0"/>
                <a:cs typeface="Arial" panose="020B0604020202020204" pitchFamily="34" charset="0"/>
              </a:rPr>
              <a:t>illustrative </a:t>
            </a:r>
            <a:r>
              <a:rPr lang="en-GB" sz="1800" b="1" dirty="0" smtClean="0">
                <a:latin typeface="Arial" panose="020B0604020202020204" pitchFamily="34" charset="0"/>
                <a:cs typeface="Arial" panose="020B0604020202020204" pitchFamily="34" charset="0"/>
              </a:rPr>
              <a:t>Year </a:t>
            </a:r>
            <a:r>
              <a:rPr lang="en-GB" sz="1800" b="1" dirty="0">
                <a:latin typeface="Arial" panose="020B0604020202020204" pitchFamily="34" charset="0"/>
                <a:cs typeface="Arial" panose="020B0604020202020204" pitchFamily="34" charset="0"/>
              </a:rPr>
              <a:t>1 funding </a:t>
            </a:r>
            <a:r>
              <a:rPr lang="en-GB" sz="1800" dirty="0">
                <a:latin typeface="Arial" panose="020B0604020202020204" pitchFamily="34" charset="0"/>
                <a:cs typeface="Arial" panose="020B0604020202020204" pitchFamily="34" charset="0"/>
              </a:rPr>
              <a:t>for </a:t>
            </a:r>
            <a:r>
              <a:rPr lang="en-GB" sz="1800" dirty="0" smtClean="0">
                <a:latin typeface="Arial" panose="020B0604020202020204" pitchFamily="34" charset="0"/>
                <a:cs typeface="Arial" panose="020B0604020202020204" pitchFamily="34" charset="0"/>
              </a:rPr>
              <a:t>each school in England and local authority.</a:t>
            </a:r>
          </a:p>
          <a:p>
            <a:pPr>
              <a:spcAft>
                <a:spcPts val="600"/>
              </a:spcAf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The data includes high needs funding and the central school services block.</a:t>
            </a:r>
          </a:p>
          <a:p>
            <a:pPr>
              <a:spcAft>
                <a:spcPts val="600"/>
              </a:spcAft>
              <a:buFont typeface="Wingdings" panose="05000000000000000000" pitchFamily="2" charset="2"/>
              <a:buChar char="§"/>
            </a:pPr>
            <a:endParaRPr lang="en-GB" sz="1800" dirty="0" smtClean="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2016 school and academy budget data:</a:t>
            </a:r>
          </a:p>
          <a:p>
            <a:pPr>
              <a:spcAft>
                <a:spcPts val="600"/>
              </a:spcAf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School deficits and reserves data for 31 March 2016 (the most recent data published)</a:t>
            </a:r>
          </a:p>
          <a:p>
            <a:pPr>
              <a:spcAft>
                <a:spcPts val="600"/>
              </a:spcAft>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Academy expenditure for 31 August 2015.</a:t>
            </a:r>
          </a:p>
          <a:p>
            <a:pPr>
              <a:spcAft>
                <a:spcPts val="600"/>
              </a:spcAft>
              <a:buFont typeface="Wingdings" panose="05000000000000000000" pitchFamily="2" charset="2"/>
              <a:buChar char="q"/>
            </a:pPr>
            <a:r>
              <a:rPr lang="en-GB" sz="1800" b="1" dirty="0" smtClean="0">
                <a:latin typeface="Arial" panose="020B0604020202020204" pitchFamily="34" charset="0"/>
                <a:cs typeface="Arial" panose="020B0604020202020204" pitchFamily="34" charset="0"/>
              </a:rPr>
              <a:t>Key funding data for each school in England can be obtained.</a:t>
            </a:r>
            <a:r>
              <a:rPr lang="en-GB" sz="1800" dirty="0" smtClean="0">
                <a:latin typeface="Arial" panose="020B0604020202020204" pitchFamily="34" charset="0"/>
                <a:cs typeface="Arial" panose="020B0604020202020204" pitchFamily="34" charset="0"/>
              </a:rPr>
              <a:t> </a:t>
            </a:r>
            <a:endParaRPr lang="en-GB" sz="1800" b="1" dirty="0" smtClean="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q"/>
            </a:pPr>
            <a:endParaRPr lang="en-GB" sz="1800" dirty="0" smtClean="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School Funding Seminar-  March 2017</a:t>
            </a:r>
            <a:endParaRPr lang="en-GB"/>
          </a:p>
        </p:txBody>
      </p:sp>
      <p:sp>
        <p:nvSpPr>
          <p:cNvPr id="5" name="Slide Number Placeholder 4"/>
          <p:cNvSpPr>
            <a:spLocks noGrp="1"/>
          </p:cNvSpPr>
          <p:nvPr>
            <p:ph type="sldNum" sz="quarter" idx="12"/>
          </p:nvPr>
        </p:nvSpPr>
        <p:spPr/>
        <p:txBody>
          <a:bodyPr/>
          <a:lstStyle/>
          <a:p>
            <a:fld id="{4E2D4A73-E5E1-404C-9B89-25E06CE3FFC8}" type="slidenum">
              <a:rPr lang="en-GB" smtClean="0"/>
              <a:t>6</a:t>
            </a:fld>
            <a:endParaRPr lang="en-GB"/>
          </a:p>
        </p:txBody>
      </p:sp>
    </p:spTree>
    <p:extLst>
      <p:ext uri="{BB962C8B-B14F-4D97-AF65-F5344CB8AC3E}">
        <p14:creationId xmlns:p14="http://schemas.microsoft.com/office/powerpoint/2010/main" val="217864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GB" sz="2000" b="1" dirty="0" smtClean="0">
                <a:latin typeface="Arial" panose="020B0604020202020204" pitchFamily="34" charset="0"/>
                <a:cs typeface="Arial" panose="020B0604020202020204" pitchFamily="34" charset="0"/>
              </a:rPr>
              <a:t>Timescales</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2776"/>
            <a:ext cx="8229600" cy="5328592"/>
          </a:xfrm>
        </p:spPr>
        <p:txBody>
          <a:bodyPr>
            <a:noAutofit/>
          </a:bodyPr>
          <a:lstStyle/>
          <a:p>
            <a:pPr>
              <a:buFont typeface="Wingdings" panose="05000000000000000000" pitchFamily="2" charset="2"/>
              <a:buChar char="q"/>
            </a:pPr>
            <a:r>
              <a:rPr lang="en-GB" sz="1600" b="1" dirty="0" smtClean="0">
                <a:latin typeface="Arial" panose="020B0604020202020204" pitchFamily="34" charset="0"/>
                <a:cs typeface="Arial" panose="020B0604020202020204" pitchFamily="34" charset="0"/>
              </a:rPr>
              <a:t>The </a:t>
            </a:r>
            <a:r>
              <a:rPr lang="en-GB" sz="1600" b="1" dirty="0" err="1" smtClean="0">
                <a:latin typeface="Arial" panose="020B0604020202020204" pitchFamily="34" charset="0"/>
                <a:cs typeface="Arial" panose="020B0604020202020204" pitchFamily="34" charset="0"/>
              </a:rPr>
              <a:t>DfE</a:t>
            </a:r>
            <a:r>
              <a:rPr lang="en-GB" sz="1600" b="1" dirty="0" smtClean="0">
                <a:latin typeface="Arial" panose="020B0604020202020204" pitchFamily="34" charset="0"/>
                <a:cs typeface="Arial" panose="020B0604020202020204" pitchFamily="34" charset="0"/>
              </a:rPr>
              <a:t> has confirmed:</a:t>
            </a:r>
          </a:p>
          <a:p>
            <a:pPr lvl="1" indent="-382588"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a:t>
            </a:r>
            <a:r>
              <a:rPr lang="en-GB" sz="1600" dirty="0" smtClean="0">
                <a:latin typeface="Arial" panose="020B0604020202020204" pitchFamily="34" charset="0"/>
                <a:cs typeface="Arial" panose="020B0604020202020204" pitchFamily="34" charset="0"/>
              </a:rPr>
              <a:t>here will be a ‘soft NFF’ in 2018/19, with LAs receiving the NFF allocation, but with schools receiving individual allocations in accordance with the local school funding formula;</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from 2019-20 onwards there will be a hard formula, with schools receiving individual allocations;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the Central School Services Block will be introduced in 2018-19;</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LAs will continue to receive high needs funding from 2019-20 onwards through the high needs NFF.</a:t>
            </a:r>
          </a:p>
          <a:p>
            <a:pPr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b="1" dirty="0">
                <a:latin typeface="Arial" panose="020B0604020202020204" pitchFamily="34" charset="0"/>
                <a:cs typeface="Arial" panose="020B0604020202020204" pitchFamily="34" charset="0"/>
              </a:rPr>
              <a:t>School funding for 2017/18 </a:t>
            </a:r>
            <a:r>
              <a:rPr lang="en-GB" sz="1600" dirty="0">
                <a:latin typeface="Arial" panose="020B0604020202020204" pitchFamily="34" charset="0"/>
                <a:cs typeface="Arial" panose="020B0604020202020204" pitchFamily="34" charset="0"/>
              </a:rPr>
              <a:t>is not linked to the </a:t>
            </a:r>
            <a:r>
              <a:rPr lang="en-GB" sz="1600" dirty="0" smtClean="0">
                <a:latin typeface="Arial" panose="020B0604020202020204" pitchFamily="34" charset="0"/>
                <a:cs typeface="Arial" panose="020B0604020202020204" pitchFamily="34" charset="0"/>
              </a:rPr>
              <a:t>NFF. </a:t>
            </a:r>
          </a:p>
          <a:p>
            <a:pPr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2017/18 </a:t>
            </a:r>
            <a:r>
              <a:rPr lang="en-GB" sz="1600" dirty="0">
                <a:latin typeface="Arial" panose="020B0604020202020204" pitchFamily="34" charset="0"/>
                <a:cs typeface="Arial" panose="020B0604020202020204" pitchFamily="34" charset="0"/>
              </a:rPr>
              <a:t>funding for schools will continue to be allocated by </a:t>
            </a:r>
            <a:r>
              <a:rPr lang="en-GB" sz="1600" dirty="0" smtClean="0">
                <a:latin typeface="Arial" panose="020B0604020202020204" pitchFamily="34" charset="0"/>
                <a:cs typeface="Arial" panose="020B0604020202020204" pitchFamily="34" charset="0"/>
              </a:rPr>
              <a:t>LAs </a:t>
            </a:r>
            <a:r>
              <a:rPr lang="en-GB" sz="1600" dirty="0">
                <a:latin typeface="Arial" panose="020B0604020202020204" pitchFamily="34" charset="0"/>
                <a:cs typeface="Arial" panose="020B0604020202020204" pitchFamily="34" charset="0"/>
              </a:rPr>
              <a:t>in accordance with their local </a:t>
            </a:r>
            <a:r>
              <a:rPr lang="en-GB" sz="1600" dirty="0" smtClean="0">
                <a:latin typeface="Arial" panose="020B0604020202020204" pitchFamily="34" charset="0"/>
                <a:cs typeface="Arial" panose="020B0604020202020204" pitchFamily="34" charset="0"/>
              </a:rPr>
              <a:t>formulae into three blocks, which were published on 20 December 2016:</a:t>
            </a:r>
            <a:endParaRPr lang="en-GB" sz="1600" dirty="0">
              <a:latin typeface="Arial" panose="020B0604020202020204" pitchFamily="34" charset="0"/>
              <a:cs typeface="Arial" panose="020B0604020202020204" pitchFamily="34" charset="0"/>
            </a:endParaRP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schools block;</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high needs block;</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early years block.   </a:t>
            </a:r>
            <a:endParaRPr lang="en-GB"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E2D4A73-E5E1-404C-9B89-25E06CE3FFC8}" type="slidenum">
              <a:rPr lang="en-GB" smtClean="0"/>
              <a:t>7</a:t>
            </a:fld>
            <a:endParaRPr lang="en-GB"/>
          </a:p>
        </p:txBody>
      </p:sp>
      <p:sp>
        <p:nvSpPr>
          <p:cNvPr id="8"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3098796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GB" sz="2000" b="1" dirty="0" smtClean="0">
                <a:latin typeface="Arial" panose="020B0604020202020204" pitchFamily="34" charset="0"/>
                <a:cs typeface="Arial" panose="020B0604020202020204" pitchFamily="34" charset="0"/>
              </a:rPr>
              <a:t>The Future Role of LAs</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84784"/>
            <a:ext cx="8229600" cy="4525963"/>
          </a:xfrm>
        </p:spPr>
        <p:txBody>
          <a:bodyPr>
            <a:noAutofit/>
          </a:bodyPr>
          <a:lstStyle/>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LAs will continue to have a role in the provision of education after 2020, including:</a:t>
            </a:r>
          </a:p>
          <a:p>
            <a:pPr lvl="1" indent="-382588"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m</a:t>
            </a:r>
            <a:r>
              <a:rPr lang="en-GB" sz="1600" dirty="0" smtClean="0">
                <a:latin typeface="Arial" panose="020B0604020202020204" pitchFamily="34" charset="0"/>
                <a:cs typeface="Arial" panose="020B0604020202020204" pitchFamily="34" charset="0"/>
              </a:rPr>
              <a:t>aintaining schools;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providing key statutory services;</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providing non-statutory services, including school improvement;</a:t>
            </a:r>
          </a:p>
          <a:p>
            <a:pPr lvl="1" indent="-382588" algn="just">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providing high needs education.</a:t>
            </a:r>
          </a:p>
          <a:p>
            <a:pPr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Funding for LAs will be provided by the high needs and Central School Services NFF.</a:t>
            </a:r>
          </a:p>
          <a:p>
            <a:pPr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Schools will be able to purchase services from LAs from 2019/20 onwards.</a:t>
            </a:r>
          </a:p>
          <a:p>
            <a:pPr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2018/19 will be the final year for de-delegation, and from 2019/20 LA services will have to be provided via traded services agreements.</a:t>
            </a:r>
          </a:p>
          <a:p>
            <a:pPr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The future of schools forums is uncertain</a:t>
            </a:r>
            <a:r>
              <a:rPr lang="en-GB" sz="1600" dirty="0" smtClean="0">
                <a:latin typeface="Arial" panose="020B0604020202020204" pitchFamily="34" charset="0"/>
                <a:cs typeface="Arial" panose="020B0604020202020204" pitchFamily="34" charset="0"/>
              </a:rPr>
              <a:t>.</a:t>
            </a:r>
          </a:p>
          <a:p>
            <a:pPr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NASUWT will continue to press the Government for trade union facilities release pots to be maintained by local authorities.     </a:t>
            </a:r>
          </a:p>
          <a:p>
            <a:pPr marL="0" indent="0" algn="just">
              <a:buNone/>
            </a:pPr>
            <a:r>
              <a:rPr lang="en-GB" sz="1600" dirty="0" smtClean="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E2D4A73-E5E1-404C-9B89-25E06CE3FFC8}" type="slidenum">
              <a:rPr lang="en-GB" smtClean="0"/>
              <a:t>8</a:t>
            </a:fld>
            <a:endParaRPr lang="en-GB"/>
          </a:p>
        </p:txBody>
      </p:sp>
      <p:sp>
        <p:nvSpPr>
          <p:cNvPr id="7"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1599597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2000" b="1" dirty="0">
                <a:latin typeface="Arial" panose="020B0604020202020204" pitchFamily="34" charset="0"/>
                <a:cs typeface="Arial" panose="020B0604020202020204" pitchFamily="34" charset="0"/>
              </a:rPr>
              <a:t>The F</a:t>
            </a:r>
            <a:r>
              <a:rPr lang="en-GB" sz="2000" b="1" dirty="0" smtClean="0">
                <a:latin typeface="Arial" panose="020B0604020202020204" pitchFamily="34" charset="0"/>
                <a:cs typeface="Arial" panose="020B0604020202020204" pitchFamily="34" charset="0"/>
              </a:rPr>
              <a:t>uture Role </a:t>
            </a:r>
            <a:r>
              <a:rPr lang="en-GB" sz="2000" b="1" dirty="0">
                <a:latin typeface="Arial" panose="020B0604020202020204" pitchFamily="34" charset="0"/>
                <a:cs typeface="Arial" panose="020B0604020202020204" pitchFamily="34" charset="0"/>
              </a:rPr>
              <a:t>of </a:t>
            </a:r>
            <a:r>
              <a:rPr lang="en-GB" sz="2000" b="1" dirty="0" smtClean="0">
                <a:latin typeface="Arial" panose="020B0604020202020204" pitchFamily="34" charset="0"/>
                <a:cs typeface="Arial" panose="020B0604020202020204" pitchFamily="34" charset="0"/>
              </a:rPr>
              <a:t>LAs</a:t>
            </a:r>
            <a:endParaRPr lang="en-GB"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556792"/>
            <a:ext cx="8229600" cy="4525963"/>
          </a:xfrm>
        </p:spPr>
        <p:txBody>
          <a:bodyPr>
            <a:noAutofit/>
          </a:bodyPr>
          <a:lstStyle/>
          <a:p>
            <a:pPr algn="just">
              <a:buFont typeface="Wingdings" pitchFamily="2" charset="2"/>
              <a:buChar char="q"/>
            </a:pPr>
            <a:r>
              <a:rPr lang="en-GB" sz="1600" dirty="0" smtClean="0">
                <a:latin typeface="Arial" panose="020B0604020202020204" pitchFamily="34" charset="0"/>
                <a:cs typeface="Arial" panose="020B0604020202020204" pitchFamily="34" charset="0"/>
              </a:rPr>
              <a:t>In November 2016, the Secretary of State for Education accepted that the ‘dual system’ of LA maintained schools and academies would continue for the foreseeable future.</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Secretary of State announced that there would be a £50 million fund for </a:t>
            </a:r>
            <a:r>
              <a:rPr lang="en-GB" sz="1600" dirty="0" smtClean="0">
                <a:latin typeface="Arial" panose="020B0604020202020204" pitchFamily="34" charset="0"/>
                <a:cs typeface="Arial" panose="020B0604020202020204" pitchFamily="34" charset="0"/>
              </a:rPr>
              <a:t>LAs </a:t>
            </a:r>
            <a:r>
              <a:rPr lang="en-GB" sz="1600" dirty="0">
                <a:latin typeface="Arial" panose="020B0604020202020204" pitchFamily="34" charset="0"/>
                <a:cs typeface="Arial" panose="020B0604020202020204" pitchFamily="34" charset="0"/>
              </a:rPr>
              <a:t>to continue to monitor and commission school improvement for low-performing maintained schools. </a:t>
            </a: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addition, the Government would make available to maintained schools and academies a £140 million Strategic School Improvement Fund</a:t>
            </a:r>
            <a:r>
              <a:rPr lang="en-GB" sz="1600" dirty="0" smtClean="0">
                <a:latin typeface="Arial" panose="020B0604020202020204" pitchFamily="34" charset="0"/>
                <a:cs typeface="Arial" panose="020B0604020202020204" pitchFamily="34" charset="0"/>
              </a:rPr>
              <a:t>.</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The Education Services Grant (ESG) will be wound up from September 2017, but there will be new grant funding for LAs’ statutory education duties. Transitional ESG LA funding from April to September 2017 was published on 20 December 2016.   </a:t>
            </a:r>
          </a:p>
          <a:p>
            <a:pPr algn="just">
              <a:buFont typeface="Wingdings" pitchFamily="2" charset="2"/>
              <a:buChar char="q"/>
            </a:pPr>
            <a:endParaRPr lang="en-GB" sz="1600" dirty="0" smtClean="0">
              <a:latin typeface="Arial" panose="020B0604020202020204" pitchFamily="34" charset="0"/>
              <a:cs typeface="Arial" panose="020B0604020202020204" pitchFamily="34" charset="0"/>
            </a:endParaRPr>
          </a:p>
          <a:p>
            <a:pPr algn="just">
              <a:buFont typeface="Wingdings" pitchFamily="2" charset="2"/>
              <a:buChar char="q"/>
            </a:pPr>
            <a:r>
              <a:rPr lang="en-GB" sz="1600" dirty="0" smtClean="0">
                <a:latin typeface="Arial" panose="020B0604020202020204" pitchFamily="34" charset="0"/>
                <a:cs typeface="Arial" panose="020B0604020202020204" pitchFamily="34" charset="0"/>
              </a:rPr>
              <a:t>Government policy on LAs and the provision of education has undergone a significant reversal, achieved by the NASUWT.</a:t>
            </a:r>
            <a:endParaRPr lang="en-GB"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E2D4A73-E5E1-404C-9B89-25E06CE3FFC8}" type="slidenum">
              <a:rPr lang="en-GB" smtClean="0"/>
              <a:t>9</a:t>
            </a:fld>
            <a:endParaRPr lang="en-GB"/>
          </a:p>
        </p:txBody>
      </p:sp>
      <p:sp>
        <p:nvSpPr>
          <p:cNvPr id="7" name="Footer Placeholder 1"/>
          <p:cNvSpPr>
            <a:spLocks noGrp="1"/>
          </p:cNvSpPr>
          <p:nvPr>
            <p:ph type="ftr" sz="quarter" idx="11"/>
          </p:nvPr>
        </p:nvSpPr>
        <p:spPr>
          <a:xfrm>
            <a:off x="2843808" y="6356350"/>
            <a:ext cx="3384376" cy="365125"/>
          </a:xfrm>
        </p:spPr>
        <p:txBody>
          <a:bodyPr/>
          <a:lstStyle/>
          <a:p>
            <a:r>
              <a:rPr lang="en-GB" smtClean="0"/>
              <a:t>School Funding Seminar-  March 2017</a:t>
            </a:r>
            <a:endParaRPr lang="en-GB" dirty="0"/>
          </a:p>
        </p:txBody>
      </p:sp>
    </p:spTree>
    <p:extLst>
      <p:ext uri="{BB962C8B-B14F-4D97-AF65-F5344CB8AC3E}">
        <p14:creationId xmlns:p14="http://schemas.microsoft.com/office/powerpoint/2010/main" val="197690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10893</TotalTime>
  <Words>1799</Words>
  <Application>Microsoft Office PowerPoint</Application>
  <PresentationFormat>On-screen Show (4:3)</PresentationFormat>
  <Paragraphs>181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School Funding Seminar – 6 March 2017</vt:lpstr>
      <vt:lpstr> School Funding Before 2010 </vt:lpstr>
      <vt:lpstr>School Funding after 2010</vt:lpstr>
      <vt:lpstr>School Balances</vt:lpstr>
      <vt:lpstr>School Funding Reform </vt:lpstr>
      <vt:lpstr>DfE data </vt:lpstr>
      <vt:lpstr>Timescales</vt:lpstr>
      <vt:lpstr>The Future Role of LAs</vt:lpstr>
      <vt:lpstr>The Future Role of LAs</vt:lpstr>
      <vt:lpstr>What does the Schools NFF look like? </vt:lpstr>
      <vt:lpstr>PowerPoint Presentation</vt:lpstr>
      <vt:lpstr>What does the schools NFF look like?</vt:lpstr>
      <vt:lpstr>PowerPoint Presentation</vt:lpstr>
      <vt:lpstr>What does the Schools NFF look like?</vt:lpstr>
      <vt:lpstr>  What are the real inflation pressures on schools?  </vt:lpstr>
    </vt:vector>
  </TitlesOfParts>
  <Company>Nasuwt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Pension Scheme</dc:title>
  <dc:creator>it</dc:creator>
  <cp:lastModifiedBy>Dave Wilkinson</cp:lastModifiedBy>
  <cp:revision>321</cp:revision>
  <dcterms:created xsi:type="dcterms:W3CDTF">2016-04-15T13:56:46Z</dcterms:created>
  <dcterms:modified xsi:type="dcterms:W3CDTF">2017-03-02T21:08:34Z</dcterms:modified>
</cp:coreProperties>
</file>